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319" r:id="rId2"/>
    <p:sldId id="336" r:id="rId3"/>
    <p:sldId id="356" r:id="rId4"/>
    <p:sldId id="338" r:id="rId5"/>
    <p:sldId id="350" r:id="rId6"/>
    <p:sldId id="339" r:id="rId7"/>
    <p:sldId id="351" r:id="rId8"/>
    <p:sldId id="349" r:id="rId9"/>
    <p:sldId id="341" r:id="rId10"/>
    <p:sldId id="352" r:id="rId11"/>
    <p:sldId id="353" r:id="rId12"/>
    <p:sldId id="343" r:id="rId13"/>
    <p:sldId id="355" r:id="rId14"/>
    <p:sldId id="345" r:id="rId15"/>
    <p:sldId id="354" r:id="rId16"/>
    <p:sldId id="347" r:id="rId17"/>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9E425605-7774-408A-B1EA-4D4A3BC8C7A1}">
          <p14:sldIdLst>
            <p14:sldId id="319"/>
            <p14:sldId id="336"/>
            <p14:sldId id="356"/>
            <p14:sldId id="338"/>
            <p14:sldId id="350"/>
            <p14:sldId id="339"/>
            <p14:sldId id="351"/>
            <p14:sldId id="349"/>
            <p14:sldId id="341"/>
            <p14:sldId id="352"/>
            <p14:sldId id="353"/>
            <p14:sldId id="343"/>
            <p14:sldId id="355"/>
            <p14:sldId id="345"/>
            <p14:sldId id="354"/>
          </p14:sldIdLst>
        </p14:section>
        <p14:section name="Untitled Section" id="{789C4A26-ED10-4806-A7E6-102BAB6812E3}">
          <p14:sldIdLst>
            <p14:sldId id="347"/>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a:srgbClr val="FF3300"/>
    <a:srgbClr val="008000"/>
    <a:srgbClr val="CC0099"/>
    <a:srgbClr val="FFFF99"/>
    <a:srgbClr val="FFFFCC"/>
    <a:srgbClr val="006600"/>
    <a:srgbClr val="0099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6333" autoAdjust="0"/>
  </p:normalViewPr>
  <p:slideViewPr>
    <p:cSldViewPr>
      <p:cViewPr varScale="1">
        <p:scale>
          <a:sx n="67" d="100"/>
          <a:sy n="67" d="100"/>
        </p:scale>
        <p:origin x="-14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575" cy="496888"/>
          </a:xfrm>
          <a:prstGeom prst="rect">
            <a:avLst/>
          </a:prstGeom>
        </p:spPr>
        <p:txBody>
          <a:bodyPr vert="horz" lIns="91413" tIns="45705" rIns="91413" bIns="45705" rtlCol="0"/>
          <a:lstStyle>
            <a:lvl1pPr algn="l">
              <a:defRPr sz="1200"/>
            </a:lvl1pPr>
          </a:lstStyle>
          <a:p>
            <a:endParaRPr lang="en-US" dirty="0"/>
          </a:p>
        </p:txBody>
      </p:sp>
      <p:sp>
        <p:nvSpPr>
          <p:cNvPr id="3" name="Date Placeholder 2"/>
          <p:cNvSpPr>
            <a:spLocks noGrp="1"/>
          </p:cNvSpPr>
          <p:nvPr>
            <p:ph type="dt" sz="quarter" idx="1"/>
          </p:nvPr>
        </p:nvSpPr>
        <p:spPr>
          <a:xfrm>
            <a:off x="3856041" y="1"/>
            <a:ext cx="2949575" cy="496888"/>
          </a:xfrm>
          <a:prstGeom prst="rect">
            <a:avLst/>
          </a:prstGeom>
        </p:spPr>
        <p:txBody>
          <a:bodyPr vert="horz" lIns="91413" tIns="45705" rIns="91413" bIns="45705" rtlCol="0"/>
          <a:lstStyle>
            <a:lvl1pPr algn="r">
              <a:defRPr sz="1200"/>
            </a:lvl1pPr>
          </a:lstStyle>
          <a:p>
            <a:fld id="{774854AD-1570-4BD8-B957-70537446C2C4}" type="datetimeFigureOut">
              <a:rPr lang="en-US" smtClean="0"/>
              <a:pPr/>
              <a:t>8/24/2016</a:t>
            </a:fld>
            <a:endParaRPr lang="en-US" dirty="0"/>
          </a:p>
        </p:txBody>
      </p:sp>
      <p:sp>
        <p:nvSpPr>
          <p:cNvPr id="4" name="Footer Placeholder 3"/>
          <p:cNvSpPr>
            <a:spLocks noGrp="1"/>
          </p:cNvSpPr>
          <p:nvPr>
            <p:ph type="ftr" sz="quarter" idx="2"/>
          </p:nvPr>
        </p:nvSpPr>
        <p:spPr>
          <a:xfrm>
            <a:off x="0" y="9440864"/>
            <a:ext cx="2949575" cy="496887"/>
          </a:xfrm>
          <a:prstGeom prst="rect">
            <a:avLst/>
          </a:prstGeom>
        </p:spPr>
        <p:txBody>
          <a:bodyPr vert="horz" lIns="91413" tIns="45705" rIns="91413" bIns="457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6041" y="9440864"/>
            <a:ext cx="2949575" cy="496887"/>
          </a:xfrm>
          <a:prstGeom prst="rect">
            <a:avLst/>
          </a:prstGeom>
        </p:spPr>
        <p:txBody>
          <a:bodyPr vert="horz" lIns="91413" tIns="45705" rIns="91413" bIns="45705" rtlCol="0" anchor="b"/>
          <a:lstStyle>
            <a:lvl1pPr algn="r">
              <a:defRPr sz="1200"/>
            </a:lvl1pPr>
          </a:lstStyle>
          <a:p>
            <a:fld id="{BCDB7BC4-A3D4-4EEE-9E70-7DC0C2323B09}" type="slidenum">
              <a:rPr lang="en-US" smtClean="0"/>
              <a:pPr/>
              <a:t>‹#›</a:t>
            </a:fld>
            <a:endParaRPr lang="en-US" dirty="0"/>
          </a:p>
        </p:txBody>
      </p:sp>
    </p:spTree>
    <p:extLst>
      <p:ext uri="{BB962C8B-B14F-4D97-AF65-F5344CB8AC3E}">
        <p14:creationId xmlns:p14="http://schemas.microsoft.com/office/powerpoint/2010/main" val="582037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50529" cy="497444"/>
          </a:xfrm>
          <a:prstGeom prst="rect">
            <a:avLst/>
          </a:prstGeom>
        </p:spPr>
        <p:txBody>
          <a:bodyPr vert="horz" lIns="91514" tIns="45755" rIns="91514" bIns="4575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55083" y="2"/>
            <a:ext cx="2950529" cy="497444"/>
          </a:xfrm>
          <a:prstGeom prst="rect">
            <a:avLst/>
          </a:prstGeom>
        </p:spPr>
        <p:txBody>
          <a:bodyPr vert="horz" lIns="91514" tIns="45755" rIns="91514" bIns="45755" rtlCol="0"/>
          <a:lstStyle>
            <a:lvl1pPr algn="r" fontAlgn="auto">
              <a:spcBef>
                <a:spcPts val="0"/>
              </a:spcBef>
              <a:spcAft>
                <a:spcPts val="0"/>
              </a:spcAft>
              <a:defRPr sz="1200">
                <a:latin typeface="+mn-lt"/>
                <a:cs typeface="+mn-cs"/>
              </a:defRPr>
            </a:lvl1pPr>
          </a:lstStyle>
          <a:p>
            <a:pPr>
              <a:defRPr/>
            </a:pPr>
            <a:fld id="{35C198F8-73BA-4031-94D0-671A80691041}" type="datetimeFigureOut">
              <a:rPr lang="en-US"/>
              <a:pPr>
                <a:defRPr/>
              </a:pPr>
              <a:t>8/24/2016</a:t>
            </a:fld>
            <a:endParaRPr lang="en-US" dirty="0"/>
          </a:p>
        </p:txBody>
      </p:sp>
      <p:sp>
        <p:nvSpPr>
          <p:cNvPr id="4" name="Slide Image Placeholder 3"/>
          <p:cNvSpPr>
            <a:spLocks noGrp="1" noRot="1" noChangeAspect="1"/>
          </p:cNvSpPr>
          <p:nvPr>
            <p:ph type="sldImg" idx="2"/>
          </p:nvPr>
        </p:nvSpPr>
        <p:spPr>
          <a:xfrm>
            <a:off x="920750" y="746125"/>
            <a:ext cx="4965700" cy="3724275"/>
          </a:xfrm>
          <a:prstGeom prst="rect">
            <a:avLst/>
          </a:prstGeom>
          <a:noFill/>
          <a:ln w="12700">
            <a:solidFill>
              <a:prstClr val="black"/>
            </a:solidFill>
          </a:ln>
        </p:spPr>
        <p:txBody>
          <a:bodyPr vert="horz" lIns="91514" tIns="45755" rIns="91514" bIns="45755" rtlCol="0" anchor="ctr"/>
          <a:lstStyle/>
          <a:p>
            <a:pPr lvl="0"/>
            <a:endParaRPr lang="en-US" noProof="0" dirty="0"/>
          </a:p>
        </p:txBody>
      </p:sp>
      <p:sp>
        <p:nvSpPr>
          <p:cNvPr id="5" name="Notes Placeholder 4"/>
          <p:cNvSpPr>
            <a:spLocks noGrp="1"/>
          </p:cNvSpPr>
          <p:nvPr>
            <p:ph type="body" sz="quarter" idx="3"/>
          </p:nvPr>
        </p:nvSpPr>
        <p:spPr>
          <a:xfrm>
            <a:off x="680407" y="4721748"/>
            <a:ext cx="5446396" cy="4472225"/>
          </a:xfrm>
          <a:prstGeom prst="rect">
            <a:avLst/>
          </a:prstGeom>
        </p:spPr>
        <p:txBody>
          <a:bodyPr vert="horz" lIns="91514" tIns="45755" rIns="91514" bIns="4575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3" y="9440306"/>
            <a:ext cx="2950529" cy="497444"/>
          </a:xfrm>
          <a:prstGeom prst="rect">
            <a:avLst/>
          </a:prstGeom>
        </p:spPr>
        <p:txBody>
          <a:bodyPr vert="horz" lIns="91514" tIns="45755" rIns="91514" bIns="4575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55083" y="9440306"/>
            <a:ext cx="2950529" cy="497444"/>
          </a:xfrm>
          <a:prstGeom prst="rect">
            <a:avLst/>
          </a:prstGeom>
        </p:spPr>
        <p:txBody>
          <a:bodyPr vert="horz" lIns="91514" tIns="45755" rIns="91514" bIns="45755" rtlCol="0" anchor="b"/>
          <a:lstStyle>
            <a:lvl1pPr algn="r" fontAlgn="auto">
              <a:spcBef>
                <a:spcPts val="0"/>
              </a:spcBef>
              <a:spcAft>
                <a:spcPts val="0"/>
              </a:spcAft>
              <a:defRPr sz="1200">
                <a:latin typeface="+mn-lt"/>
                <a:cs typeface="+mn-cs"/>
              </a:defRPr>
            </a:lvl1pPr>
          </a:lstStyle>
          <a:p>
            <a:pPr>
              <a:defRPr/>
            </a:pPr>
            <a:fld id="{80D8DE01-BCA2-4102-8EFA-FE64DF8AD1D2}" type="slidenum">
              <a:rPr lang="en-US"/>
              <a:pPr>
                <a:defRPr/>
              </a:pPr>
              <a:t>‹#›</a:t>
            </a:fld>
            <a:endParaRPr lang="en-US" dirty="0"/>
          </a:p>
        </p:txBody>
      </p:sp>
    </p:spTree>
    <p:extLst>
      <p:ext uri="{BB962C8B-B14F-4D97-AF65-F5344CB8AC3E}">
        <p14:creationId xmlns:p14="http://schemas.microsoft.com/office/powerpoint/2010/main" val="3376428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D8DE01-BCA2-4102-8EFA-FE64DF8AD1D2}" type="slidenum">
              <a:rPr lang="en-US" smtClean="0"/>
              <a:pPr>
                <a:defRPr/>
              </a:pPr>
              <a:t>1</a:t>
            </a:fld>
            <a:endParaRPr lang="en-US" dirty="0"/>
          </a:p>
        </p:txBody>
      </p:sp>
    </p:spTree>
    <p:extLst>
      <p:ext uri="{BB962C8B-B14F-4D97-AF65-F5344CB8AC3E}">
        <p14:creationId xmlns:p14="http://schemas.microsoft.com/office/powerpoint/2010/main" val="3534969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pPr>
              <a:defRPr/>
            </a:pPr>
            <a:fld id="{80D8DE01-BCA2-4102-8EFA-FE64DF8AD1D2}" type="slidenum">
              <a:rPr lang="en-US" smtClean="0"/>
              <a:pPr>
                <a:defRPr/>
              </a:pPr>
              <a:t>10</a:t>
            </a:fld>
            <a:endParaRPr lang="en-US" dirty="0"/>
          </a:p>
        </p:txBody>
      </p:sp>
    </p:spTree>
    <p:extLst>
      <p:ext uri="{BB962C8B-B14F-4D97-AF65-F5344CB8AC3E}">
        <p14:creationId xmlns:p14="http://schemas.microsoft.com/office/powerpoint/2010/main" val="2495991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pPr>
              <a:defRPr/>
            </a:pPr>
            <a:fld id="{548D9F11-FA0D-4E14-A213-2CDC91E81559}"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5F1B9-6C89-4C76-9439-86894C569EF9}" type="slidenum">
              <a:rPr lang="en-US" smtClean="0"/>
              <a:pPr>
                <a:defRPr/>
              </a:pPr>
              <a:t>‹#›</a:t>
            </a:fld>
            <a:endParaRPr lang="en-US" dirty="0"/>
          </a:p>
        </p:txBody>
      </p:sp>
    </p:spTree>
    <p:extLst>
      <p:ext uri="{BB962C8B-B14F-4D97-AF65-F5344CB8AC3E}">
        <p14:creationId xmlns:p14="http://schemas.microsoft.com/office/powerpoint/2010/main" val="36481031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DBE98F69-98B9-4D6C-87C1-01C48105FBA6}"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93C1955-AA64-4352-A8F2-5B2DC17C55BD}" type="slidenum">
              <a:rPr lang="en-US" smtClean="0"/>
              <a:pPr>
                <a:defRPr/>
              </a:pPr>
              <a:t>‹#›</a:t>
            </a:fld>
            <a:endParaRPr lang="en-US" dirty="0"/>
          </a:p>
        </p:txBody>
      </p:sp>
    </p:spTree>
    <p:extLst>
      <p:ext uri="{BB962C8B-B14F-4D97-AF65-F5344CB8AC3E}">
        <p14:creationId xmlns:p14="http://schemas.microsoft.com/office/powerpoint/2010/main" val="414389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2C3CAE88-E495-4F46-9CF7-2F7DA70A5A96}"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78F2C62-0896-4BBB-8058-6962177CC8AB}" type="slidenum">
              <a:rPr lang="en-US" smtClean="0"/>
              <a:pPr>
                <a:defRPr/>
              </a:pPr>
              <a:t>‹#›</a:t>
            </a:fld>
            <a:endParaRPr lang="en-US" dirty="0"/>
          </a:p>
        </p:txBody>
      </p:sp>
    </p:spTree>
    <p:extLst>
      <p:ext uri="{BB962C8B-B14F-4D97-AF65-F5344CB8AC3E}">
        <p14:creationId xmlns:p14="http://schemas.microsoft.com/office/powerpoint/2010/main" val="70389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pPr>
              <a:defRPr/>
            </a:pPr>
            <a:fld id="{DD588E8D-D359-47A3-9048-EE8DECAA1CA3}"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a:t>
            </a:fld>
            <a:endParaRPr lang="en-US" dirty="0"/>
          </a:p>
        </p:txBody>
      </p:sp>
    </p:spTree>
    <p:extLst>
      <p:ext uri="{BB962C8B-B14F-4D97-AF65-F5344CB8AC3E}">
        <p14:creationId xmlns:p14="http://schemas.microsoft.com/office/powerpoint/2010/main" val="9944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pPr>
              <a:defRPr/>
            </a:pPr>
            <a:fld id="{40FCD626-165C-450C-9553-74C1DF475932}" type="datetime3">
              <a:rPr lang="en-US" smtClean="0"/>
              <a:t>24 August 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B2EFAB5-D95D-4F02-B15E-784A82942FCC}" type="slidenum">
              <a:rPr lang="en-US" smtClean="0"/>
              <a:pPr>
                <a:defRPr/>
              </a:pPr>
              <a:t>‹#›</a:t>
            </a:fld>
            <a:endParaRPr lang="en-US" dirty="0"/>
          </a:p>
        </p:txBody>
      </p:sp>
    </p:spTree>
    <p:extLst>
      <p:ext uri="{BB962C8B-B14F-4D97-AF65-F5344CB8AC3E}">
        <p14:creationId xmlns:p14="http://schemas.microsoft.com/office/powerpoint/2010/main" val="11563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pPr>
              <a:defRPr/>
            </a:pPr>
            <a:fld id="{F98CBD48-2012-4049-8E18-D4EDC422615A}"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109737D-CDC7-4DD5-9F81-A0F0867029FE}" type="slidenum">
              <a:rPr lang="en-US" smtClean="0"/>
              <a:pPr>
                <a:defRPr/>
              </a:pPr>
              <a:t>‹#›</a:t>
            </a:fld>
            <a:endParaRPr lang="en-US" dirty="0"/>
          </a:p>
        </p:txBody>
      </p:sp>
    </p:spTree>
    <p:extLst>
      <p:ext uri="{BB962C8B-B14F-4D97-AF65-F5344CB8AC3E}">
        <p14:creationId xmlns:p14="http://schemas.microsoft.com/office/powerpoint/2010/main" val="300648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pPr>
              <a:defRPr/>
            </a:pPr>
            <a:fld id="{2DE4F8AF-8C89-40C4-86EA-F1DD782C21ED}" type="datetime3">
              <a:rPr lang="en-US" smtClean="0"/>
              <a:t>24 August 2016</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EC93B6B-BF21-4F7F-A658-EE14846E0B87}" type="slidenum">
              <a:rPr lang="en-US" smtClean="0"/>
              <a:pPr>
                <a:defRPr/>
              </a:pPr>
              <a:t>‹#›</a:t>
            </a:fld>
            <a:endParaRPr lang="en-US" dirty="0"/>
          </a:p>
        </p:txBody>
      </p:sp>
    </p:spTree>
    <p:extLst>
      <p:ext uri="{BB962C8B-B14F-4D97-AF65-F5344CB8AC3E}">
        <p14:creationId xmlns:p14="http://schemas.microsoft.com/office/powerpoint/2010/main" val="47748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pPr>
              <a:defRPr/>
            </a:pPr>
            <a:fld id="{345B27FB-78AA-445D-91CA-0C8E3D831016}" type="datetime3">
              <a:rPr lang="en-US" smtClean="0"/>
              <a:t>24 August 2016</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0658FFE-129A-4E8A-9BF8-862D7F97FC22}" type="slidenum">
              <a:rPr lang="en-US" smtClean="0"/>
              <a:pPr>
                <a:defRPr/>
              </a:pPr>
              <a:t>‹#›</a:t>
            </a:fld>
            <a:endParaRPr lang="en-US" dirty="0"/>
          </a:p>
        </p:txBody>
      </p:sp>
    </p:spTree>
    <p:extLst>
      <p:ext uri="{BB962C8B-B14F-4D97-AF65-F5344CB8AC3E}">
        <p14:creationId xmlns:p14="http://schemas.microsoft.com/office/powerpoint/2010/main" val="311940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60C647C-04BA-489F-BE78-38F2683E69D4}" type="datetime3">
              <a:rPr lang="en-US" smtClean="0"/>
              <a:t>24 August 2016</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51477F2-794F-4595-9B54-51A672E9A06C}" type="slidenum">
              <a:rPr lang="en-US" smtClean="0"/>
              <a:pPr>
                <a:defRPr/>
              </a:pPr>
              <a:t>‹#›</a:t>
            </a:fld>
            <a:endParaRPr lang="en-US" dirty="0"/>
          </a:p>
        </p:txBody>
      </p:sp>
    </p:spTree>
    <p:extLst>
      <p:ext uri="{BB962C8B-B14F-4D97-AF65-F5344CB8AC3E}">
        <p14:creationId xmlns:p14="http://schemas.microsoft.com/office/powerpoint/2010/main" val="257687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pPr>
              <a:defRPr/>
            </a:pPr>
            <a:fld id="{7DB9B16A-409B-47EC-A043-0C498CB9594B}"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A33688B-2B32-497C-9D1D-33518988D0E7}" type="slidenum">
              <a:rPr lang="en-US" smtClean="0"/>
              <a:pPr>
                <a:defRPr/>
              </a:pPr>
              <a:t>‹#›</a:t>
            </a:fld>
            <a:endParaRPr lang="en-US" dirty="0"/>
          </a:p>
        </p:txBody>
      </p:sp>
    </p:spTree>
    <p:extLst>
      <p:ext uri="{BB962C8B-B14F-4D97-AF65-F5344CB8AC3E}">
        <p14:creationId xmlns:p14="http://schemas.microsoft.com/office/powerpoint/2010/main" val="128688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pPr>
              <a:defRPr/>
            </a:pPr>
            <a:fld id="{E107F7A1-2B2B-4543-BE68-C321B65DE4D7}" type="datetime3">
              <a:rPr lang="en-US" smtClean="0"/>
              <a:t>24 August 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97C38C8-FD92-4527-9A34-B438AFD6042C}" type="slidenum">
              <a:rPr lang="en-US" smtClean="0"/>
              <a:pPr>
                <a:defRPr/>
              </a:pPr>
              <a:t>‹#›</a:t>
            </a:fld>
            <a:endParaRPr lang="en-US" dirty="0"/>
          </a:p>
        </p:txBody>
      </p:sp>
    </p:spTree>
    <p:extLst>
      <p:ext uri="{BB962C8B-B14F-4D97-AF65-F5344CB8AC3E}">
        <p14:creationId xmlns:p14="http://schemas.microsoft.com/office/powerpoint/2010/main" val="280274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62B5AED-25CD-45AF-88C2-E3894818F7CA}" type="datetime3">
              <a:rPr lang="en-US" smtClean="0"/>
              <a:t>24 August 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8433D3F-4CAC-4415-A8AD-0296443F8A40}" type="slidenum">
              <a:rPr lang="en-US" smtClean="0"/>
              <a:pPr>
                <a:defRPr/>
              </a:pPr>
              <a:t>‹#›</a:t>
            </a:fld>
            <a:endParaRPr lang="en-US" dirty="0"/>
          </a:p>
        </p:txBody>
      </p:sp>
    </p:spTree>
    <p:extLst>
      <p:ext uri="{BB962C8B-B14F-4D97-AF65-F5344CB8AC3E}">
        <p14:creationId xmlns:p14="http://schemas.microsoft.com/office/powerpoint/2010/main" val="119246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549275"/>
            <a:ext cx="8763000" cy="974725"/>
          </a:xfrm>
        </p:spPr>
        <p:txBody>
          <a:bodyPr>
            <a:normAutofit/>
          </a:bodyPr>
          <a:lstStyle/>
          <a:p>
            <a:r>
              <a:rPr lang="en-US" sz="4200" b="1" dirty="0" smtClean="0">
                <a:solidFill>
                  <a:srgbClr val="0000CC"/>
                </a:solidFill>
                <a:latin typeface="Helvetica Neue LT Std"/>
              </a:rPr>
              <a:t>SOUTHERN ACIDS (M) BERHAD</a:t>
            </a:r>
            <a:endParaRPr lang="en-US" sz="4200" dirty="0">
              <a:latin typeface="Helvetica Neue LT Std"/>
            </a:endParaRPr>
          </a:p>
        </p:txBody>
      </p:sp>
      <p:sp>
        <p:nvSpPr>
          <p:cNvPr id="8" name="Rectangle 7"/>
          <p:cNvSpPr/>
          <p:nvPr/>
        </p:nvSpPr>
        <p:spPr>
          <a:xfrm>
            <a:off x="1828800" y="1676400"/>
            <a:ext cx="6672943" cy="1015663"/>
          </a:xfrm>
          <a:prstGeom prst="rect">
            <a:avLst/>
          </a:prstGeom>
        </p:spPr>
        <p:txBody>
          <a:bodyPr wrap="square">
            <a:spAutoFit/>
          </a:bodyPr>
          <a:lstStyle/>
          <a:p>
            <a:pPr marL="0" indent="0" algn="r">
              <a:buNone/>
            </a:pPr>
            <a:r>
              <a:rPr lang="en-US" sz="3000" b="1" dirty="0" smtClean="0">
                <a:latin typeface="Helvetica Neue LT Std"/>
                <a:ea typeface="Verdana" pitchFamily="34" charset="0"/>
                <a:cs typeface="Verdana" pitchFamily="34" charset="0"/>
              </a:rPr>
              <a:t>35</a:t>
            </a:r>
            <a:r>
              <a:rPr lang="en-US" sz="3000" b="1" baseline="30000" dirty="0" smtClean="0">
                <a:latin typeface="Helvetica Neue LT Std"/>
                <a:ea typeface="Verdana" pitchFamily="34" charset="0"/>
                <a:cs typeface="Verdana" pitchFamily="34" charset="0"/>
              </a:rPr>
              <a:t>TH</a:t>
            </a:r>
            <a:r>
              <a:rPr lang="en-US" sz="3000" b="1" dirty="0" smtClean="0">
                <a:latin typeface="Helvetica Neue LT Std"/>
                <a:ea typeface="Verdana" pitchFamily="34" charset="0"/>
                <a:cs typeface="Verdana" pitchFamily="34" charset="0"/>
              </a:rPr>
              <a:t> ANNUAL GENERAL MEETING</a:t>
            </a:r>
          </a:p>
          <a:p>
            <a:pPr marL="0" indent="0" algn="r">
              <a:buNone/>
            </a:pPr>
            <a:r>
              <a:rPr lang="en-US" sz="3000" b="1" dirty="0" smtClean="0">
                <a:latin typeface="Helvetica Neue LT Std"/>
                <a:ea typeface="Verdana" pitchFamily="34" charset="0"/>
                <a:cs typeface="Verdana" pitchFamily="34" charset="0"/>
              </a:rPr>
              <a:t>24 AUGUST 2016</a:t>
            </a:r>
            <a:endParaRPr lang="en-US" sz="3000" b="1" dirty="0">
              <a:latin typeface="Helvetica Neue LT Std"/>
              <a:ea typeface="Verdana" pitchFamily="34" charset="0"/>
              <a:cs typeface="Verdana"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253196"/>
            <a:ext cx="8288850" cy="3604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4" cstate="print"/>
          <a:srcRect/>
          <a:stretch>
            <a:fillRect/>
          </a:stretch>
        </p:blipFill>
        <p:spPr bwMode="auto">
          <a:xfrm>
            <a:off x="1905000" y="2354996"/>
            <a:ext cx="1913033" cy="1683604"/>
          </a:xfrm>
          <a:prstGeom prst="rect">
            <a:avLst/>
          </a:prstGeom>
          <a:noFill/>
          <a:ln w="9525">
            <a:noFill/>
            <a:miter lim="800000"/>
            <a:headEnd/>
            <a:tailEnd/>
          </a:ln>
        </p:spPr>
      </p:pic>
      <p:sp>
        <p:nvSpPr>
          <p:cNvPr id="9" name="Rectangle 8"/>
          <p:cNvSpPr/>
          <p:nvPr/>
        </p:nvSpPr>
        <p:spPr>
          <a:xfrm>
            <a:off x="2971800" y="2667000"/>
            <a:ext cx="5538849" cy="1384995"/>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r">
              <a:buNone/>
            </a:pPr>
            <a:r>
              <a:rPr lang="en-US" sz="3200" b="1" dirty="0" smtClean="0">
                <a:latin typeface="Helvetica Neue LT Std"/>
                <a:ea typeface="Verdana" pitchFamily="34" charset="0"/>
                <a:cs typeface="Verdana" pitchFamily="34" charset="0"/>
              </a:rPr>
              <a:t>Replies to </a:t>
            </a:r>
          </a:p>
          <a:p>
            <a:pPr marL="0" indent="0" algn="r">
              <a:buNone/>
            </a:pPr>
            <a:r>
              <a:rPr lang="en-US" sz="3200" b="1" dirty="0" smtClean="0">
                <a:latin typeface="Helvetica Neue LT Std"/>
                <a:ea typeface="Verdana" pitchFamily="34" charset="0"/>
                <a:cs typeface="Verdana" pitchFamily="34" charset="0"/>
              </a:rPr>
              <a:t>MSWG’s Questions</a:t>
            </a:r>
            <a:endParaRPr lang="en-US" sz="3200" b="1" dirty="0">
              <a:latin typeface="Helvetica Neue LT Std"/>
              <a:ea typeface="Verdana" pitchFamily="34" charset="0"/>
              <a:cs typeface="Verdana" pitchFamily="34" charset="0"/>
            </a:endParaRPr>
          </a:p>
        </p:txBody>
      </p:sp>
      <p:sp>
        <p:nvSpPr>
          <p:cNvPr id="3" name="Slide Number Placeholder 2"/>
          <p:cNvSpPr>
            <a:spLocks noGrp="1"/>
          </p:cNvSpPr>
          <p:nvPr>
            <p:ph type="sldNum" sz="quarter" idx="12"/>
          </p:nvPr>
        </p:nvSpPr>
        <p:spPr/>
        <p:txBody>
          <a:bodyPr/>
          <a:lstStyle/>
          <a:p>
            <a:pPr>
              <a:defRPr/>
            </a:pPr>
            <a:fld id="{BB11FEF6-C28E-447E-8653-7AFF74AC2F9C}" type="slidenum">
              <a:rPr lang="en-US" smtClean="0"/>
              <a:pPr>
                <a:defRPr/>
              </a:pPr>
              <a:t>1</a:t>
            </a:fld>
            <a:endParaRPr lang="en-US" dirty="0"/>
          </a:p>
        </p:txBody>
      </p:sp>
    </p:spTree>
    <p:extLst>
      <p:ext uri="{BB962C8B-B14F-4D97-AF65-F5344CB8AC3E}">
        <p14:creationId xmlns:p14="http://schemas.microsoft.com/office/powerpoint/2010/main" val="3819230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7010400" cy="914400"/>
          </a:xfrm>
        </p:spPr>
        <p:txBody>
          <a:bodyPr>
            <a:normAutofit/>
          </a:bodyPr>
          <a:lstStyle/>
          <a:p>
            <a:pPr algn="l"/>
            <a:r>
              <a:rPr lang="en-US" sz="2800" b="1" dirty="0" smtClean="0">
                <a:solidFill>
                  <a:srgbClr val="0070C0"/>
                </a:solidFill>
              </a:rPr>
              <a:t>Question 3 - Plantation &amp; Milling </a:t>
            </a:r>
            <a:endParaRPr lang="en-MY" sz="2800" b="1" dirty="0">
              <a:solidFill>
                <a:srgbClr val="0070C0"/>
              </a:solidFill>
            </a:endParaRPr>
          </a:p>
        </p:txBody>
      </p:sp>
      <p:sp>
        <p:nvSpPr>
          <p:cNvPr id="3" name="Content Placeholder 2"/>
          <p:cNvSpPr>
            <a:spLocks noGrp="1"/>
          </p:cNvSpPr>
          <p:nvPr>
            <p:ph idx="1"/>
          </p:nvPr>
        </p:nvSpPr>
        <p:spPr>
          <a:xfrm>
            <a:off x="533400" y="1570037"/>
            <a:ext cx="8153400" cy="4678363"/>
          </a:xfrm>
        </p:spPr>
        <p:txBody>
          <a:bodyPr>
            <a:normAutofit/>
          </a:bodyPr>
          <a:lstStyle/>
          <a:p>
            <a:pPr marL="0" indent="0" algn="just">
              <a:buNone/>
            </a:pPr>
            <a:r>
              <a:rPr lang="en-MY" sz="2200" b="1" dirty="0">
                <a:solidFill>
                  <a:srgbClr val="006600"/>
                </a:solidFill>
              </a:rPr>
              <a:t>Q3 (c): How much has been budgeted for the total replanting of thousand hectares for next three years</a:t>
            </a:r>
            <a:r>
              <a:rPr lang="en-MY" sz="2200" b="1" dirty="0" smtClean="0">
                <a:solidFill>
                  <a:srgbClr val="006600"/>
                </a:solidFill>
              </a:rPr>
              <a:t>?</a:t>
            </a:r>
          </a:p>
          <a:p>
            <a:pPr marL="0" indent="0" algn="just">
              <a:buNone/>
            </a:pPr>
            <a:endParaRPr lang="en-MY" sz="1800" b="1" dirty="0">
              <a:solidFill>
                <a:srgbClr val="006600"/>
              </a:solidFill>
            </a:endParaRPr>
          </a:p>
          <a:p>
            <a:pPr marL="0" indent="0" algn="just">
              <a:buNone/>
            </a:pPr>
            <a:r>
              <a:rPr lang="en-MY" sz="2200" b="1" dirty="0"/>
              <a:t>Answer: </a:t>
            </a:r>
          </a:p>
          <a:p>
            <a:pPr marL="0" indent="0" algn="just">
              <a:buNone/>
            </a:pPr>
            <a:r>
              <a:rPr lang="en-MY" sz="2200" b="1" dirty="0"/>
              <a:t>The total budgeted replanting cost is about RM12 million to RM15 million.</a:t>
            </a:r>
          </a:p>
          <a:p>
            <a:pPr marL="0" indent="0" algn="just">
              <a:buNone/>
            </a:pPr>
            <a:endParaRPr lang="en-MY" sz="2800" b="1" dirty="0" smtClean="0">
              <a:solidFill>
                <a:srgbClr val="006600"/>
              </a:solidFill>
            </a:endParaRPr>
          </a:p>
          <a:p>
            <a:pPr marL="0" indent="0" algn="just">
              <a:buNone/>
            </a:pPr>
            <a:r>
              <a:rPr lang="en-MY" sz="2200" b="1" dirty="0" smtClean="0">
                <a:solidFill>
                  <a:srgbClr val="006600"/>
                </a:solidFill>
              </a:rPr>
              <a:t>Q3 (d): What is the current yield for FFB per hectare of the Group’s oil palm?</a:t>
            </a:r>
          </a:p>
          <a:p>
            <a:pPr marL="0" indent="0" algn="just">
              <a:buNone/>
            </a:pPr>
            <a:endParaRPr lang="en-MY" sz="1800" b="1" dirty="0" smtClean="0"/>
          </a:p>
          <a:p>
            <a:pPr marL="0" indent="0" algn="just">
              <a:buNone/>
            </a:pPr>
            <a:r>
              <a:rPr lang="en-MY" sz="2200" b="1" dirty="0" smtClean="0"/>
              <a:t>Answer</a:t>
            </a:r>
            <a:r>
              <a:rPr lang="en-MY" sz="2200" b="1" dirty="0"/>
              <a:t>: </a:t>
            </a:r>
            <a:endParaRPr lang="en-MY" sz="2200" b="1" dirty="0" smtClean="0"/>
          </a:p>
          <a:p>
            <a:pPr marL="0" indent="0" algn="just">
              <a:buNone/>
            </a:pPr>
            <a:r>
              <a:rPr lang="en-US" sz="2200" b="1" dirty="0" smtClean="0"/>
              <a:t>The Group’s current average yield per hectare for FY2016 is 23.7.</a:t>
            </a:r>
            <a:endParaRPr lang="en-MY" sz="2200" b="1" dirty="0" smtClean="0"/>
          </a:p>
          <a:p>
            <a:pPr marL="0" indent="0" algn="just">
              <a:buNone/>
            </a:pPr>
            <a:endParaRPr lang="en-MY" sz="1800" b="1" dirty="0">
              <a:solidFill>
                <a:srgbClr val="FF0000"/>
              </a:solidFill>
            </a:endParaRPr>
          </a:p>
          <a:p>
            <a:pPr marL="0" indent="0" algn="just">
              <a:buNone/>
            </a:pPr>
            <a:endParaRPr lang="en-MY" sz="2000" b="1" dirty="0" smtClean="0">
              <a:solidFill>
                <a:srgbClr val="FF0000"/>
              </a:solidFill>
            </a:endParaRPr>
          </a:p>
          <a:p>
            <a:pPr marL="0" indent="0" algn="just">
              <a:buNone/>
            </a:pPr>
            <a:endParaRPr lang="en-MY" sz="2000" b="1" dirty="0" smtClean="0">
              <a:solidFill>
                <a:srgbClr val="FF0000"/>
              </a:solidFill>
            </a:endParaRPr>
          </a:p>
          <a:p>
            <a:pPr marL="0" indent="0" algn="just">
              <a:buNone/>
            </a:pPr>
            <a:endParaRPr lang="en-MY" sz="2000" b="1" dirty="0">
              <a:solidFill>
                <a:srgbClr val="FF0000"/>
              </a:solidFill>
            </a:endParaRPr>
          </a:p>
          <a:p>
            <a:pPr marL="0" indent="0" algn="just">
              <a:buNone/>
            </a:pPr>
            <a:endParaRPr lang="en-MY" sz="2000" b="1" dirty="0" smtClean="0">
              <a:solidFill>
                <a:srgbClr val="FF0000"/>
              </a:solidFill>
            </a:endParaRPr>
          </a:p>
          <a:p>
            <a:pPr marL="0" indent="0" algn="just">
              <a:buNone/>
            </a:pPr>
            <a:endParaRPr lang="en-MY" sz="2000" b="1" dirty="0">
              <a:solidFill>
                <a:srgbClr val="FF0000"/>
              </a:solidFill>
            </a:endParaRPr>
          </a:p>
          <a:p>
            <a:pPr marL="0" indent="0" algn="just">
              <a:buNone/>
            </a:pPr>
            <a:endParaRPr lang="en-MY" sz="2000" b="1" dirty="0" smtClean="0">
              <a:solidFill>
                <a:srgbClr val="FF0000"/>
              </a:solidFill>
            </a:endParaRPr>
          </a:p>
          <a:p>
            <a:pPr marL="0" indent="0" algn="just">
              <a:buNone/>
            </a:pPr>
            <a:endParaRPr lang="en-MY" sz="2000" b="1" dirty="0">
              <a:solidFill>
                <a:srgbClr val="FF0000"/>
              </a:solidFill>
            </a:endParaRPr>
          </a:p>
          <a:p>
            <a:pPr marL="0" indent="0" algn="just">
              <a:buNone/>
            </a:pPr>
            <a:endParaRPr lang="en-MY" sz="2000" b="1" dirty="0" smtClean="0">
              <a:solidFill>
                <a:srgbClr val="FF0000"/>
              </a:solidFill>
            </a:endParaRPr>
          </a:p>
          <a:p>
            <a:pPr marL="0" indent="0" algn="just">
              <a:buNone/>
            </a:pPr>
            <a:endParaRPr lang="en-MY" sz="2000" b="1" dirty="0" smtClean="0">
              <a:solidFill>
                <a:srgbClr val="FF0000"/>
              </a:solidFill>
            </a:endParaRPr>
          </a:p>
        </p:txBody>
      </p:sp>
      <p:pic>
        <p:nvPicPr>
          <p:cNvPr id="4" name="Picture 1"/>
          <p:cNvPicPr>
            <a:picLocks noChangeAspect="1" noChangeArrowheads="1"/>
          </p:cNvPicPr>
          <p:nvPr/>
        </p:nvPicPr>
        <p:blipFill>
          <a:blip r:embed="rId3" cstate="print"/>
          <a:srcRect/>
          <a:stretch>
            <a:fillRect/>
          </a:stretch>
        </p:blipFill>
        <p:spPr bwMode="auto">
          <a:xfrm>
            <a:off x="609600" y="304800"/>
            <a:ext cx="1230994" cy="9906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BB11FEF6-C28E-447E-8653-7AFF74AC2F9C}" type="slidenum">
              <a:rPr lang="en-US" smtClean="0"/>
              <a:pPr>
                <a:defRPr/>
              </a:pPr>
              <a:t>10</a:t>
            </a:fld>
            <a:endParaRPr lang="en-US" dirty="0"/>
          </a:p>
        </p:txBody>
      </p:sp>
    </p:spTree>
    <p:extLst>
      <p:ext uri="{BB962C8B-B14F-4D97-AF65-F5344CB8AC3E}">
        <p14:creationId xmlns:p14="http://schemas.microsoft.com/office/powerpoint/2010/main" val="4018806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14325"/>
            <a:ext cx="7010400" cy="914400"/>
          </a:xfrm>
        </p:spPr>
        <p:txBody>
          <a:bodyPr>
            <a:normAutofit/>
          </a:bodyPr>
          <a:lstStyle/>
          <a:p>
            <a:pPr algn="l"/>
            <a:r>
              <a:rPr lang="en-US" sz="2800" b="1" dirty="0" smtClean="0">
                <a:solidFill>
                  <a:srgbClr val="0070C0"/>
                </a:solidFill>
              </a:rPr>
              <a:t>Question 3 - Plantation &amp; Milling</a:t>
            </a:r>
            <a:endParaRPr lang="en-MY" sz="2800" b="1" dirty="0">
              <a:solidFill>
                <a:srgbClr val="0070C0"/>
              </a:solidFill>
            </a:endParaRPr>
          </a:p>
        </p:txBody>
      </p:sp>
      <p:sp>
        <p:nvSpPr>
          <p:cNvPr id="3" name="Content Placeholder 2"/>
          <p:cNvSpPr>
            <a:spLocks noGrp="1"/>
          </p:cNvSpPr>
          <p:nvPr>
            <p:ph idx="1"/>
          </p:nvPr>
        </p:nvSpPr>
        <p:spPr>
          <a:xfrm>
            <a:off x="533400" y="1600200"/>
            <a:ext cx="8153400" cy="4678363"/>
          </a:xfrm>
        </p:spPr>
        <p:txBody>
          <a:bodyPr>
            <a:normAutofit/>
          </a:bodyPr>
          <a:lstStyle/>
          <a:p>
            <a:pPr marL="0" indent="0" algn="just">
              <a:buNone/>
            </a:pPr>
            <a:endParaRPr lang="en-MY" sz="2000" b="1" dirty="0" smtClean="0">
              <a:solidFill>
                <a:srgbClr val="006600"/>
              </a:solidFill>
            </a:endParaRPr>
          </a:p>
          <a:p>
            <a:pPr marL="0" indent="0" algn="just">
              <a:buNone/>
            </a:pPr>
            <a:r>
              <a:rPr lang="en-MY" sz="2200" b="1" dirty="0" smtClean="0">
                <a:solidFill>
                  <a:srgbClr val="006600"/>
                </a:solidFill>
              </a:rPr>
              <a:t>Q3 (e):  What would be the Company’s long term plan to mitigate the labour costs and please explain how would the Company address the impact of  minimum wages policy?</a:t>
            </a:r>
          </a:p>
          <a:p>
            <a:pPr marL="0" indent="0" algn="just">
              <a:buNone/>
            </a:pPr>
            <a:endParaRPr lang="en-MY" sz="2200" b="1" dirty="0" smtClean="0"/>
          </a:p>
          <a:p>
            <a:pPr marL="0" indent="0" algn="just">
              <a:buNone/>
            </a:pPr>
            <a:r>
              <a:rPr lang="en-MY" sz="2200" b="1" dirty="0"/>
              <a:t>Answer: </a:t>
            </a:r>
          </a:p>
          <a:p>
            <a:pPr marL="0" indent="0" algn="just">
              <a:buNone/>
            </a:pPr>
            <a:r>
              <a:rPr lang="en-MY" sz="2200" b="1" dirty="0"/>
              <a:t>The management is looking </a:t>
            </a:r>
            <a:r>
              <a:rPr lang="en-US" sz="2200" b="1" dirty="0"/>
              <a:t>into mechanization for plantation operations </a:t>
            </a:r>
            <a:r>
              <a:rPr lang="en-US" sz="2200" b="1" dirty="0" smtClean="0"/>
              <a:t>to </a:t>
            </a:r>
            <a:r>
              <a:rPr lang="en-US" sz="2200" b="1" dirty="0"/>
              <a:t>reduce the </a:t>
            </a:r>
            <a:r>
              <a:rPr lang="en-US" sz="2200" b="1" dirty="0" smtClean="0"/>
              <a:t>dependency </a:t>
            </a:r>
            <a:r>
              <a:rPr lang="en-US" sz="2200" b="1" dirty="0"/>
              <a:t>on workers </a:t>
            </a:r>
            <a:r>
              <a:rPr lang="en-US" sz="2200" b="1" dirty="0" smtClean="0"/>
              <a:t>and to </a:t>
            </a:r>
            <a:r>
              <a:rPr lang="en-US" sz="2200" b="1" dirty="0"/>
              <a:t>improve efficiency </a:t>
            </a:r>
            <a:r>
              <a:rPr lang="en-US" sz="2200" b="1" dirty="0" smtClean="0"/>
              <a:t>and productivity.</a:t>
            </a:r>
            <a:endParaRPr lang="en-MY" sz="2000" b="1" dirty="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621393" y="381000"/>
            <a:ext cx="1142999" cy="9906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BB11FEF6-C28E-447E-8653-7AFF74AC2F9C}" type="slidenum">
              <a:rPr lang="en-US" smtClean="0"/>
              <a:pPr>
                <a:defRPr/>
              </a:pPr>
              <a:t>11</a:t>
            </a:fld>
            <a:endParaRPr lang="en-US" dirty="0"/>
          </a:p>
        </p:txBody>
      </p:sp>
    </p:spTree>
    <p:extLst>
      <p:ext uri="{BB962C8B-B14F-4D97-AF65-F5344CB8AC3E}">
        <p14:creationId xmlns:p14="http://schemas.microsoft.com/office/powerpoint/2010/main" val="1255066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7010400" cy="1143000"/>
          </a:xfrm>
        </p:spPr>
        <p:txBody>
          <a:bodyPr>
            <a:normAutofit/>
          </a:bodyPr>
          <a:lstStyle/>
          <a:p>
            <a:pPr algn="l"/>
            <a:r>
              <a:rPr lang="en-US" sz="2800" b="1" dirty="0" smtClean="0">
                <a:solidFill>
                  <a:srgbClr val="0070C0"/>
                </a:solidFill>
              </a:rPr>
              <a:t>Question 4 - Healthcare </a:t>
            </a:r>
            <a:endParaRPr lang="en-MY" sz="2800" b="1" dirty="0">
              <a:solidFill>
                <a:srgbClr val="0070C0"/>
              </a:solidFill>
            </a:endParaRPr>
          </a:p>
        </p:txBody>
      </p:sp>
      <p:sp>
        <p:nvSpPr>
          <p:cNvPr id="3" name="Content Placeholder 2"/>
          <p:cNvSpPr>
            <a:spLocks noGrp="1"/>
          </p:cNvSpPr>
          <p:nvPr>
            <p:ph idx="1"/>
          </p:nvPr>
        </p:nvSpPr>
        <p:spPr>
          <a:xfrm>
            <a:off x="457200" y="1524000"/>
            <a:ext cx="8153400" cy="4754563"/>
          </a:xfrm>
        </p:spPr>
        <p:txBody>
          <a:bodyPr>
            <a:normAutofit/>
          </a:bodyPr>
          <a:lstStyle/>
          <a:p>
            <a:pPr marL="0" indent="0" algn="just">
              <a:buNone/>
            </a:pPr>
            <a:endParaRPr lang="en-MY" sz="2200" b="1" dirty="0" smtClean="0">
              <a:solidFill>
                <a:srgbClr val="006600"/>
              </a:solidFill>
            </a:endParaRPr>
          </a:p>
          <a:p>
            <a:pPr marL="0" indent="0" algn="just">
              <a:buNone/>
            </a:pPr>
            <a:r>
              <a:rPr lang="en-MY" sz="2200" b="1" dirty="0" smtClean="0">
                <a:solidFill>
                  <a:srgbClr val="006600"/>
                </a:solidFill>
              </a:rPr>
              <a:t>Q4 (a): What is the current state of the sourcing for the new Hospital Information System (HIS) and is the target on track to be implemented by 2018? Was there any cost involved in the failed HIS and how much?</a:t>
            </a:r>
          </a:p>
          <a:p>
            <a:pPr marL="0" indent="0" algn="just">
              <a:buNone/>
            </a:pPr>
            <a:endParaRPr lang="en-MY" sz="2200" b="1" dirty="0" smtClean="0">
              <a:solidFill>
                <a:srgbClr val="FF0000"/>
              </a:solidFill>
            </a:endParaRPr>
          </a:p>
          <a:p>
            <a:pPr marL="0" indent="0" algn="just">
              <a:buNone/>
            </a:pPr>
            <a:r>
              <a:rPr lang="en-MY" sz="2200" b="1" dirty="0" smtClean="0"/>
              <a:t>Answer:</a:t>
            </a:r>
          </a:p>
          <a:p>
            <a:pPr marL="0" indent="0" algn="just">
              <a:buNone/>
            </a:pPr>
            <a:r>
              <a:rPr lang="en-US" sz="2200" b="1" dirty="0" smtClean="0"/>
              <a:t>We are currently at the final stage of selecting the new HIS, and is on track to be implemented by 2018.</a:t>
            </a:r>
          </a:p>
          <a:p>
            <a:pPr marL="0" indent="0" algn="just">
              <a:buNone/>
            </a:pPr>
            <a:endParaRPr lang="en-MY" sz="1800" b="1" dirty="0" smtClean="0"/>
          </a:p>
          <a:p>
            <a:pPr marL="0" indent="0" algn="just">
              <a:buNone/>
            </a:pPr>
            <a:r>
              <a:rPr lang="en-MY" sz="2200" b="1" dirty="0" smtClean="0"/>
              <a:t>An approximately  RM645K has incurred on the failed HIS system.</a:t>
            </a:r>
          </a:p>
          <a:p>
            <a:pPr marL="0" indent="0" algn="just">
              <a:buNone/>
            </a:pPr>
            <a:endParaRPr lang="en-MY" sz="2000" b="1" dirty="0" smtClean="0">
              <a:solidFill>
                <a:srgbClr val="FF0000"/>
              </a:solidFill>
            </a:endParaRPr>
          </a:p>
        </p:txBody>
      </p:sp>
      <p:pic>
        <p:nvPicPr>
          <p:cNvPr id="4" name="Picture 1"/>
          <p:cNvPicPr>
            <a:picLocks noChangeAspect="1" noChangeArrowheads="1"/>
          </p:cNvPicPr>
          <p:nvPr/>
        </p:nvPicPr>
        <p:blipFill>
          <a:blip r:embed="rId2" cstate="print"/>
          <a:srcRect/>
          <a:stretch>
            <a:fillRect/>
          </a:stretch>
        </p:blipFill>
        <p:spPr bwMode="auto">
          <a:xfrm>
            <a:off x="533400" y="411162"/>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12</a:t>
            </a:fld>
            <a:endParaRPr lang="en-US" dirty="0"/>
          </a:p>
        </p:txBody>
      </p:sp>
    </p:spTree>
    <p:extLst>
      <p:ext uri="{BB962C8B-B14F-4D97-AF65-F5344CB8AC3E}">
        <p14:creationId xmlns:p14="http://schemas.microsoft.com/office/powerpoint/2010/main" val="2425161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7010400" cy="1143000"/>
          </a:xfrm>
        </p:spPr>
        <p:txBody>
          <a:bodyPr>
            <a:normAutofit/>
          </a:bodyPr>
          <a:lstStyle/>
          <a:p>
            <a:pPr algn="l"/>
            <a:r>
              <a:rPr lang="en-US" sz="2800" b="1" dirty="0" smtClean="0">
                <a:solidFill>
                  <a:srgbClr val="0070C0"/>
                </a:solidFill>
              </a:rPr>
              <a:t>Question 4 - Healthcare</a:t>
            </a:r>
            <a:endParaRPr lang="en-MY" sz="2800" b="1" dirty="0">
              <a:solidFill>
                <a:srgbClr val="0070C0"/>
              </a:solidFill>
            </a:endParaRPr>
          </a:p>
        </p:txBody>
      </p:sp>
      <p:sp>
        <p:nvSpPr>
          <p:cNvPr id="3" name="Content Placeholder 2"/>
          <p:cNvSpPr>
            <a:spLocks noGrp="1"/>
          </p:cNvSpPr>
          <p:nvPr>
            <p:ph idx="1"/>
          </p:nvPr>
        </p:nvSpPr>
        <p:spPr>
          <a:xfrm>
            <a:off x="457200" y="1752600"/>
            <a:ext cx="8153400" cy="4754563"/>
          </a:xfrm>
        </p:spPr>
        <p:txBody>
          <a:bodyPr>
            <a:normAutofit/>
          </a:bodyPr>
          <a:lstStyle/>
          <a:p>
            <a:pPr marL="0" indent="0" algn="just">
              <a:buNone/>
            </a:pPr>
            <a:r>
              <a:rPr lang="en-MY" sz="2200" b="1" dirty="0" smtClean="0">
                <a:solidFill>
                  <a:srgbClr val="006600"/>
                </a:solidFill>
              </a:rPr>
              <a:t>Q4 (b): Please brief shareholders on the existing upgrading program for Sri Kota Medical Centre in terms of timeline, costs and the progress.</a:t>
            </a:r>
          </a:p>
          <a:p>
            <a:pPr marL="0" indent="0" algn="just">
              <a:buNone/>
            </a:pPr>
            <a:endParaRPr lang="en-MY" sz="2200" b="1" dirty="0" smtClean="0">
              <a:solidFill>
                <a:srgbClr val="006600"/>
              </a:solidFill>
            </a:endParaRPr>
          </a:p>
          <a:p>
            <a:pPr marL="0" indent="0" algn="just">
              <a:buNone/>
            </a:pPr>
            <a:r>
              <a:rPr lang="en-MY" sz="2200" b="1" dirty="0"/>
              <a:t>Answer: </a:t>
            </a:r>
          </a:p>
          <a:p>
            <a:pPr marL="0" indent="0" algn="just">
              <a:buNone/>
            </a:pPr>
            <a:r>
              <a:rPr lang="en-US" sz="2200" b="1" dirty="0" smtClean="0"/>
              <a:t>We have budgeted a total of RM20 million to upgrade medical equipment </a:t>
            </a:r>
          </a:p>
          <a:p>
            <a:pPr marL="0" indent="0" algn="just">
              <a:buNone/>
            </a:pPr>
            <a:r>
              <a:rPr lang="en-US" sz="2200" b="1" dirty="0" smtClean="0"/>
              <a:t>and general hospital facilities by FY2018. </a:t>
            </a:r>
          </a:p>
          <a:p>
            <a:pPr marL="0" indent="0" algn="just">
              <a:buNone/>
            </a:pPr>
            <a:endParaRPr lang="en-MY" sz="2000" b="1" dirty="0" smtClean="0">
              <a:solidFill>
                <a:srgbClr val="006600"/>
              </a:solidFill>
            </a:endParaRPr>
          </a:p>
          <a:p>
            <a:pPr marL="0" indent="0" algn="just">
              <a:buNone/>
            </a:pPr>
            <a:endParaRPr lang="en-MY" sz="2000" b="1" dirty="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457200" y="304800"/>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13</a:t>
            </a:fld>
            <a:endParaRPr lang="en-US" dirty="0"/>
          </a:p>
        </p:txBody>
      </p:sp>
    </p:spTree>
    <p:extLst>
      <p:ext uri="{BB962C8B-B14F-4D97-AF65-F5344CB8AC3E}">
        <p14:creationId xmlns:p14="http://schemas.microsoft.com/office/powerpoint/2010/main" val="2795165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7010400" cy="1143000"/>
          </a:xfrm>
        </p:spPr>
        <p:txBody>
          <a:bodyPr>
            <a:normAutofit/>
          </a:bodyPr>
          <a:lstStyle/>
          <a:p>
            <a:pPr algn="l"/>
            <a:r>
              <a:rPr lang="en-US" sz="2800" b="1" dirty="0" smtClean="0">
                <a:solidFill>
                  <a:srgbClr val="0070C0"/>
                </a:solidFill>
              </a:rPr>
              <a:t>Question 5 - Corporate Governance </a:t>
            </a:r>
            <a:endParaRPr lang="en-MY" sz="2800" b="1" dirty="0">
              <a:solidFill>
                <a:srgbClr val="0070C0"/>
              </a:solidFill>
            </a:endParaRPr>
          </a:p>
        </p:txBody>
      </p:sp>
      <p:sp>
        <p:nvSpPr>
          <p:cNvPr id="3" name="Content Placeholder 2"/>
          <p:cNvSpPr>
            <a:spLocks noGrp="1"/>
          </p:cNvSpPr>
          <p:nvPr>
            <p:ph idx="1"/>
          </p:nvPr>
        </p:nvSpPr>
        <p:spPr>
          <a:xfrm>
            <a:off x="533400" y="1676400"/>
            <a:ext cx="8153400" cy="4754563"/>
          </a:xfrm>
        </p:spPr>
        <p:txBody>
          <a:bodyPr>
            <a:normAutofit lnSpcReduction="10000"/>
          </a:bodyPr>
          <a:lstStyle/>
          <a:p>
            <a:pPr marL="0" indent="0" algn="just">
              <a:buNone/>
            </a:pPr>
            <a:r>
              <a:rPr lang="en-MY" sz="2200" b="1" dirty="0" smtClean="0">
                <a:solidFill>
                  <a:srgbClr val="006600"/>
                </a:solidFill>
              </a:rPr>
              <a:t>MSWG is promoting certain standards of corporate governance best practices in PLCs. In this regard, we hope the Board would give due consideration to address the following issues:-</a:t>
            </a:r>
          </a:p>
          <a:p>
            <a:pPr marL="0" indent="0" algn="just">
              <a:buNone/>
            </a:pPr>
            <a:endParaRPr lang="en-MY" sz="2200" b="1" dirty="0" smtClean="0">
              <a:solidFill>
                <a:srgbClr val="006600"/>
              </a:solidFill>
            </a:endParaRPr>
          </a:p>
          <a:p>
            <a:pPr marL="0" indent="0" algn="just">
              <a:buNone/>
            </a:pPr>
            <a:r>
              <a:rPr lang="en-MY" sz="2200" b="1" dirty="0" smtClean="0">
                <a:solidFill>
                  <a:srgbClr val="006600"/>
                </a:solidFill>
              </a:rPr>
              <a:t>Q5 (a): Publication of 5-Year Plantation Statistic</a:t>
            </a:r>
          </a:p>
          <a:p>
            <a:pPr marL="0" indent="0" algn="just">
              <a:buNone/>
            </a:pPr>
            <a:r>
              <a:rPr lang="en-MY" sz="2200" b="1" dirty="0" smtClean="0">
                <a:solidFill>
                  <a:srgbClr val="006600"/>
                </a:solidFill>
              </a:rPr>
              <a:t>Please provide the relevant information in the Annual Report such as FFB Production (own estates, sold, purchased and total processed), Yield per mature hectare, Profit per mature hectare &amp; etc.</a:t>
            </a:r>
          </a:p>
          <a:p>
            <a:pPr marL="0" indent="0" algn="just">
              <a:buNone/>
            </a:pPr>
            <a:endParaRPr lang="en-MY" sz="2200" b="1" dirty="0"/>
          </a:p>
          <a:p>
            <a:pPr marL="0" indent="0" algn="just">
              <a:buNone/>
            </a:pPr>
            <a:r>
              <a:rPr lang="en-MY" sz="2200" b="1" dirty="0" smtClean="0"/>
              <a:t>Answer: </a:t>
            </a:r>
          </a:p>
          <a:p>
            <a:pPr marL="0" indent="0" algn="just">
              <a:buNone/>
            </a:pPr>
            <a:r>
              <a:rPr lang="en-US" sz="2200" b="1" dirty="0" smtClean="0"/>
              <a:t>We take note of this suggestion and consider the relevant information requested in future Annual Report.</a:t>
            </a:r>
            <a:endParaRPr lang="en-MY" sz="2200" b="1" dirty="0" smtClean="0"/>
          </a:p>
        </p:txBody>
      </p:sp>
      <p:pic>
        <p:nvPicPr>
          <p:cNvPr id="4" name="Picture 1"/>
          <p:cNvPicPr>
            <a:picLocks noChangeAspect="1" noChangeArrowheads="1"/>
          </p:cNvPicPr>
          <p:nvPr/>
        </p:nvPicPr>
        <p:blipFill>
          <a:blip r:embed="rId2" cstate="print"/>
          <a:srcRect/>
          <a:stretch>
            <a:fillRect/>
          </a:stretch>
        </p:blipFill>
        <p:spPr bwMode="auto">
          <a:xfrm>
            <a:off x="609600" y="334962"/>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14</a:t>
            </a:fld>
            <a:endParaRPr lang="en-US" dirty="0"/>
          </a:p>
        </p:txBody>
      </p:sp>
    </p:spTree>
    <p:extLst>
      <p:ext uri="{BB962C8B-B14F-4D97-AF65-F5344CB8AC3E}">
        <p14:creationId xmlns:p14="http://schemas.microsoft.com/office/powerpoint/2010/main" val="1687732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5175" y="457994"/>
            <a:ext cx="6804025" cy="873124"/>
          </a:xfrm>
        </p:spPr>
        <p:txBody>
          <a:bodyPr>
            <a:normAutofit/>
          </a:bodyPr>
          <a:lstStyle/>
          <a:p>
            <a:pPr algn="l"/>
            <a:r>
              <a:rPr lang="en-US" sz="2800" b="1" dirty="0">
                <a:solidFill>
                  <a:srgbClr val="0070C0"/>
                </a:solidFill>
              </a:rPr>
              <a:t>Question 5 - Corporate Governance  </a:t>
            </a:r>
            <a:endParaRPr lang="en-MY" sz="2800" b="1" dirty="0">
              <a:solidFill>
                <a:srgbClr val="0070C0"/>
              </a:solidFill>
            </a:endParaRPr>
          </a:p>
        </p:txBody>
      </p:sp>
      <p:sp>
        <p:nvSpPr>
          <p:cNvPr id="3" name="Content Placeholder 2"/>
          <p:cNvSpPr>
            <a:spLocks noGrp="1"/>
          </p:cNvSpPr>
          <p:nvPr>
            <p:ph idx="1"/>
          </p:nvPr>
        </p:nvSpPr>
        <p:spPr>
          <a:xfrm>
            <a:off x="457200" y="1600200"/>
            <a:ext cx="8229600" cy="4800600"/>
          </a:xfrm>
        </p:spPr>
        <p:txBody>
          <a:bodyPr>
            <a:normAutofit lnSpcReduction="10000"/>
          </a:bodyPr>
          <a:lstStyle/>
          <a:p>
            <a:pPr marL="0" indent="0" algn="just">
              <a:buNone/>
            </a:pPr>
            <a:endParaRPr lang="en-MY" sz="2200" b="1" dirty="0" smtClean="0">
              <a:solidFill>
                <a:srgbClr val="006600"/>
              </a:solidFill>
            </a:endParaRPr>
          </a:p>
          <a:p>
            <a:pPr marL="0" indent="0" algn="just">
              <a:buNone/>
            </a:pPr>
            <a:r>
              <a:rPr lang="en-MY" sz="2200" b="1" dirty="0" smtClean="0">
                <a:solidFill>
                  <a:srgbClr val="006600"/>
                </a:solidFill>
              </a:rPr>
              <a:t>Q5 </a:t>
            </a:r>
            <a:r>
              <a:rPr lang="en-MY" sz="2200" b="1" dirty="0">
                <a:solidFill>
                  <a:srgbClr val="006600"/>
                </a:solidFill>
              </a:rPr>
              <a:t>(b): The recent amendments to Chapter 9, Para 9.21 (2) of the Main Listing Requirements </a:t>
            </a:r>
            <a:r>
              <a:rPr lang="en-MY" sz="2200" b="1" dirty="0" smtClean="0">
                <a:solidFill>
                  <a:srgbClr val="006600"/>
                </a:solidFill>
              </a:rPr>
              <a:t>(“MMLR”) requires </a:t>
            </a:r>
            <a:r>
              <a:rPr lang="en-MY" sz="2200" b="1" dirty="0">
                <a:solidFill>
                  <a:srgbClr val="006600"/>
                </a:solidFill>
              </a:rPr>
              <a:t>companies to publish the summary of key matters discussed at the AGMs onto the companies’ website for AGMs held on or after 1 July 2016. In line with this, we hope the Board would publish the summary of proceedings for this AGM on the Company’s website.</a:t>
            </a:r>
          </a:p>
          <a:p>
            <a:pPr marL="0" indent="0" algn="just">
              <a:buNone/>
            </a:pPr>
            <a:endParaRPr lang="en-US" sz="2200" b="1" dirty="0" smtClean="0">
              <a:solidFill>
                <a:srgbClr val="7030A0"/>
              </a:solidFill>
            </a:endParaRPr>
          </a:p>
          <a:p>
            <a:pPr marL="0" indent="0" algn="just">
              <a:buNone/>
            </a:pPr>
            <a:r>
              <a:rPr lang="en-US" sz="2200" b="1" dirty="0" smtClean="0"/>
              <a:t>Answer: </a:t>
            </a:r>
          </a:p>
          <a:p>
            <a:pPr marL="0" indent="0" algn="just">
              <a:buNone/>
            </a:pPr>
            <a:r>
              <a:rPr lang="en-US" sz="2200" b="1" dirty="0" smtClean="0"/>
              <a:t>In line with the new MMLR, the Company will publish the summary of key matters discussed at today’s AGM </a:t>
            </a:r>
            <a:r>
              <a:rPr lang="en-US" sz="2200" b="1" dirty="0"/>
              <a:t>as soon </a:t>
            </a:r>
            <a:r>
              <a:rPr lang="en-US" sz="2200" b="1" dirty="0" smtClean="0"/>
              <a:t>as practicable.</a:t>
            </a:r>
            <a:endParaRPr lang="en-US" sz="2200" b="1" dirty="0"/>
          </a:p>
          <a:p>
            <a:pPr algn="just"/>
            <a:endParaRPr lang="en-US" sz="2200" dirty="0">
              <a:solidFill>
                <a:srgbClr val="FF0000"/>
              </a:solidFill>
            </a:endParaRPr>
          </a:p>
          <a:p>
            <a:pPr marL="0" indent="0">
              <a:buNone/>
            </a:pPr>
            <a:r>
              <a:rPr lang="en-MY" sz="2000" dirty="0"/>
              <a:t> </a:t>
            </a:r>
            <a:endParaRPr lang="en-US" sz="2000" dirty="0"/>
          </a:p>
          <a:p>
            <a:pPr marL="0" indent="0" algn="just">
              <a:buNone/>
            </a:pPr>
            <a:endParaRPr lang="en-MY" sz="2000" b="1" i="1" dirty="0" smtClean="0"/>
          </a:p>
          <a:p>
            <a:pPr marL="0" indent="0" algn="just">
              <a:buNone/>
            </a:pPr>
            <a:endParaRPr lang="en-US" sz="2000" b="1" i="1" dirty="0"/>
          </a:p>
          <a:p>
            <a:pPr marL="0" indent="0" algn="just">
              <a:buNone/>
            </a:pPr>
            <a:endParaRPr lang="en-MY" sz="2000" b="1" dirty="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587375" y="341312"/>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15</a:t>
            </a:fld>
            <a:endParaRPr lang="en-US" dirty="0"/>
          </a:p>
        </p:txBody>
      </p:sp>
    </p:spTree>
    <p:extLst>
      <p:ext uri="{BB962C8B-B14F-4D97-AF65-F5344CB8AC3E}">
        <p14:creationId xmlns:p14="http://schemas.microsoft.com/office/powerpoint/2010/main" val="594537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777875"/>
            <a:ext cx="9144000" cy="974725"/>
          </a:xfrm>
        </p:spPr>
        <p:txBody>
          <a:bodyPr>
            <a:normAutofit/>
          </a:bodyPr>
          <a:lstStyle/>
          <a:p>
            <a:r>
              <a:rPr lang="en-US" sz="4200" b="1" dirty="0" smtClean="0">
                <a:solidFill>
                  <a:srgbClr val="0000CC"/>
                </a:solidFill>
                <a:latin typeface="Helvetica Neue LT Std"/>
              </a:rPr>
              <a:t>SOUTHERN ACIDS (M) BERHAD</a:t>
            </a:r>
            <a:endParaRPr lang="en-US" sz="4200" dirty="0">
              <a:latin typeface="Helvetica Neue LT Std"/>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199" y="3075257"/>
            <a:ext cx="8698001" cy="378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
          <p:cNvPicPr>
            <a:picLocks noChangeAspect="1" noChangeArrowheads="1"/>
          </p:cNvPicPr>
          <p:nvPr/>
        </p:nvPicPr>
        <p:blipFill>
          <a:blip r:embed="rId3" cstate="print"/>
          <a:srcRect/>
          <a:stretch>
            <a:fillRect/>
          </a:stretch>
        </p:blipFill>
        <p:spPr bwMode="auto">
          <a:xfrm>
            <a:off x="1676400" y="2133600"/>
            <a:ext cx="2078016" cy="1828800"/>
          </a:xfrm>
          <a:prstGeom prst="rect">
            <a:avLst/>
          </a:prstGeom>
          <a:noFill/>
          <a:ln w="9525">
            <a:noFill/>
            <a:miter lim="800000"/>
            <a:headEnd/>
            <a:tailEnd/>
          </a:ln>
        </p:spPr>
      </p:pic>
      <p:sp>
        <p:nvSpPr>
          <p:cNvPr id="9" name="Rectangle 8"/>
          <p:cNvSpPr/>
          <p:nvPr/>
        </p:nvSpPr>
        <p:spPr>
          <a:xfrm>
            <a:off x="4495800" y="2290227"/>
            <a:ext cx="3733800" cy="1138773"/>
          </a:xfrm>
          <a:prstGeom prst="rect">
            <a:avLst/>
          </a:prstGeom>
        </p:spPr>
        <p:txBody>
          <a:bodyPr wrap="square">
            <a:spAutoFit/>
          </a:bodyPr>
          <a:lstStyle/>
          <a:p>
            <a:pPr marL="0" indent="0" algn="r">
              <a:buNone/>
            </a:pPr>
            <a:endParaRPr lang="en-US" sz="2000" b="1" dirty="0">
              <a:latin typeface="Helvetica Neue LT Std"/>
              <a:ea typeface="Verdana" pitchFamily="34" charset="0"/>
              <a:cs typeface="Verdana" pitchFamily="34" charset="0"/>
            </a:endParaRPr>
          </a:p>
          <a:p>
            <a:pPr marL="0" indent="0" algn="r">
              <a:buNone/>
            </a:pPr>
            <a:r>
              <a:rPr lang="en-US" sz="4800" b="1" dirty="0" smtClean="0">
                <a:latin typeface="Helvetica Neue LT Std"/>
                <a:ea typeface="Verdana" pitchFamily="34" charset="0"/>
                <a:cs typeface="Verdana" pitchFamily="34" charset="0"/>
              </a:rPr>
              <a:t>Thank you !</a:t>
            </a:r>
            <a:endParaRPr lang="en-US" sz="4800" b="1" dirty="0">
              <a:latin typeface="Helvetica Neue LT Std"/>
              <a:ea typeface="Verdana" pitchFamily="34" charset="0"/>
              <a:cs typeface="Verdana" pitchFamily="34" charset="0"/>
            </a:endParaRPr>
          </a:p>
        </p:txBody>
      </p:sp>
      <p:sp>
        <p:nvSpPr>
          <p:cNvPr id="3" name="Slide Number Placeholder 2"/>
          <p:cNvSpPr>
            <a:spLocks noGrp="1"/>
          </p:cNvSpPr>
          <p:nvPr>
            <p:ph type="sldNum" sz="quarter" idx="12"/>
          </p:nvPr>
        </p:nvSpPr>
        <p:spPr/>
        <p:txBody>
          <a:bodyPr/>
          <a:lstStyle/>
          <a:p>
            <a:pPr>
              <a:defRPr/>
            </a:pPr>
            <a:fld id="{BB11FEF6-C28E-447E-8653-7AFF74AC2F9C}" type="slidenum">
              <a:rPr lang="en-US" smtClean="0"/>
              <a:pPr>
                <a:defRPr/>
              </a:pPr>
              <a:t>16</a:t>
            </a:fld>
            <a:endParaRPr lang="en-US" dirty="0"/>
          </a:p>
        </p:txBody>
      </p:sp>
    </p:spTree>
    <p:extLst>
      <p:ext uri="{BB962C8B-B14F-4D97-AF65-F5344CB8AC3E}">
        <p14:creationId xmlns:p14="http://schemas.microsoft.com/office/powerpoint/2010/main" val="2877103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010400" cy="1143000"/>
          </a:xfrm>
        </p:spPr>
        <p:txBody>
          <a:bodyPr>
            <a:normAutofit/>
          </a:bodyPr>
          <a:lstStyle/>
          <a:p>
            <a:pPr algn="l"/>
            <a:r>
              <a:rPr lang="en-US" sz="2800" b="1" dirty="0" smtClean="0">
                <a:solidFill>
                  <a:srgbClr val="0070C0"/>
                </a:solidFill>
              </a:rPr>
              <a:t>Question 1 - Strategy/Financials </a:t>
            </a:r>
            <a:endParaRPr lang="en-MY" sz="2800" b="1" dirty="0">
              <a:solidFill>
                <a:srgbClr val="0070C0"/>
              </a:solidFill>
            </a:endParaRPr>
          </a:p>
        </p:txBody>
      </p:sp>
      <p:sp>
        <p:nvSpPr>
          <p:cNvPr id="3" name="Content Placeholder 2"/>
          <p:cNvSpPr>
            <a:spLocks noGrp="1"/>
          </p:cNvSpPr>
          <p:nvPr>
            <p:ph idx="1"/>
          </p:nvPr>
        </p:nvSpPr>
        <p:spPr>
          <a:xfrm>
            <a:off x="457200" y="1524000"/>
            <a:ext cx="8229600" cy="4754563"/>
          </a:xfrm>
        </p:spPr>
        <p:txBody>
          <a:bodyPr>
            <a:normAutofit/>
          </a:bodyPr>
          <a:lstStyle/>
          <a:p>
            <a:pPr marL="0" indent="0" algn="just">
              <a:buNone/>
            </a:pPr>
            <a:endParaRPr lang="en-MY" sz="1900" b="1" dirty="0" smtClean="0">
              <a:solidFill>
                <a:srgbClr val="006600"/>
              </a:solidFill>
            </a:endParaRPr>
          </a:p>
          <a:p>
            <a:pPr marL="0" indent="0" algn="just">
              <a:buNone/>
            </a:pPr>
            <a:r>
              <a:rPr lang="en-MY" sz="2400" b="1" dirty="0" smtClean="0">
                <a:solidFill>
                  <a:srgbClr val="006600"/>
                </a:solidFill>
              </a:rPr>
              <a:t>As reported in the Chairman Statement, in FY2016, the revenue of Southern Acids decreased by 6.2% to RM503.4 million compared to FY2015 revenue of RM536.7 million. PBT of Southern Acids also decreased by 15.5% to RM36.9 million compared to FY2015 PBT of RM43.7 million of which RM17.0 million came from other income.</a:t>
            </a:r>
          </a:p>
          <a:p>
            <a:pPr marL="0" indent="0" algn="just">
              <a:buNone/>
            </a:pPr>
            <a:endParaRPr lang="en-MY" sz="1900" b="1" dirty="0" smtClean="0">
              <a:solidFill>
                <a:srgbClr val="006600"/>
              </a:solidFill>
            </a:endParaRPr>
          </a:p>
          <a:p>
            <a:pPr marL="457200" indent="-457200" algn="just">
              <a:buAutoNum type="alphaLcPeriod"/>
            </a:pPr>
            <a:endParaRPr lang="en-MY" sz="2000" b="1" dirty="0" smtClean="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228600" y="304800"/>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2</a:t>
            </a:fld>
            <a:endParaRPr lang="en-US" dirty="0"/>
          </a:p>
        </p:txBody>
      </p:sp>
    </p:spTree>
    <p:extLst>
      <p:ext uri="{BB962C8B-B14F-4D97-AF65-F5344CB8AC3E}">
        <p14:creationId xmlns:p14="http://schemas.microsoft.com/office/powerpoint/2010/main" val="3041901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010400" cy="1143000"/>
          </a:xfrm>
        </p:spPr>
        <p:txBody>
          <a:bodyPr>
            <a:normAutofit/>
          </a:bodyPr>
          <a:lstStyle/>
          <a:p>
            <a:pPr algn="l"/>
            <a:r>
              <a:rPr lang="en-US" sz="2800" b="1" dirty="0" smtClean="0">
                <a:solidFill>
                  <a:srgbClr val="0070C0"/>
                </a:solidFill>
              </a:rPr>
              <a:t>Question 1 - Strategy/Financials </a:t>
            </a:r>
            <a:endParaRPr lang="en-MY" sz="2800" b="1" dirty="0">
              <a:solidFill>
                <a:srgbClr val="0070C0"/>
              </a:solidFill>
            </a:endParaRPr>
          </a:p>
        </p:txBody>
      </p:sp>
      <p:sp>
        <p:nvSpPr>
          <p:cNvPr id="3" name="Content Placeholder 2"/>
          <p:cNvSpPr>
            <a:spLocks noGrp="1"/>
          </p:cNvSpPr>
          <p:nvPr>
            <p:ph idx="1"/>
          </p:nvPr>
        </p:nvSpPr>
        <p:spPr>
          <a:xfrm>
            <a:off x="457200" y="1447800"/>
            <a:ext cx="8305800" cy="5029200"/>
          </a:xfrm>
        </p:spPr>
        <p:txBody>
          <a:bodyPr>
            <a:normAutofit fontScale="85000" lnSpcReduction="20000"/>
          </a:bodyPr>
          <a:lstStyle/>
          <a:p>
            <a:pPr marL="0" indent="0" algn="just">
              <a:buNone/>
            </a:pPr>
            <a:r>
              <a:rPr lang="en-MY" sz="2600" b="1" dirty="0" smtClean="0">
                <a:solidFill>
                  <a:srgbClr val="006600"/>
                </a:solidFill>
              </a:rPr>
              <a:t>Q1 (a):  Please explain the strategy of SAB in the long term</a:t>
            </a:r>
          </a:p>
          <a:p>
            <a:pPr marL="0" indent="0" algn="just">
              <a:buNone/>
            </a:pPr>
            <a:endParaRPr lang="en-MY" sz="1400" b="1" dirty="0" smtClean="0">
              <a:solidFill>
                <a:srgbClr val="FF0000"/>
              </a:solidFill>
            </a:endParaRPr>
          </a:p>
          <a:p>
            <a:pPr marL="0" indent="0" algn="just">
              <a:buNone/>
            </a:pPr>
            <a:r>
              <a:rPr lang="en-MY" sz="2600" b="1" dirty="0" smtClean="0"/>
              <a:t>Answer: </a:t>
            </a:r>
          </a:p>
          <a:p>
            <a:pPr marL="0" indent="0" algn="just">
              <a:buNone/>
            </a:pPr>
            <a:r>
              <a:rPr lang="en-MY" sz="2600" b="1" dirty="0" smtClean="0"/>
              <a:t>The main objective of the Board is to improve the value of the Company’s assets over the long term which naturally translates to a long term growing shareholders’ value.</a:t>
            </a:r>
          </a:p>
          <a:p>
            <a:pPr marL="0" indent="0" algn="just">
              <a:buNone/>
            </a:pPr>
            <a:endParaRPr lang="en-MY" sz="1200" b="1" dirty="0" smtClean="0"/>
          </a:p>
          <a:p>
            <a:pPr marL="0" indent="0" algn="just">
              <a:buNone/>
            </a:pPr>
            <a:r>
              <a:rPr lang="en-MY" sz="2600" b="1" dirty="0" smtClean="0"/>
              <a:t>Currently the Board is desirous of strengthening its two (2) existing long term core businesses which facing changing environmental challenges. The core businesses are as follows:-</a:t>
            </a:r>
          </a:p>
          <a:p>
            <a:pPr algn="just">
              <a:buFont typeface="Wingdings" panose="05000000000000000000" pitchFamily="2" charset="2"/>
              <a:buChar char="q"/>
            </a:pPr>
            <a:r>
              <a:rPr lang="en-MY" sz="2600" b="1" dirty="0" smtClean="0"/>
              <a:t>palm oil </a:t>
            </a:r>
            <a:r>
              <a:rPr lang="en-MY" sz="2600" b="1" dirty="0" err="1" smtClean="0"/>
              <a:t>oleochemical</a:t>
            </a:r>
            <a:r>
              <a:rPr lang="en-MY" sz="2600" b="1" dirty="0" smtClean="0"/>
              <a:t> products manufacturing and exporting; and</a:t>
            </a:r>
          </a:p>
          <a:p>
            <a:pPr algn="just">
              <a:buFont typeface="Wingdings" panose="05000000000000000000" pitchFamily="2" charset="2"/>
              <a:buChar char="q"/>
            </a:pPr>
            <a:r>
              <a:rPr lang="en-MY" sz="2600" b="1" dirty="0" smtClean="0"/>
              <a:t>palm oil milling and oil palm estate operating. </a:t>
            </a:r>
          </a:p>
          <a:p>
            <a:pPr marL="0" indent="0" algn="just">
              <a:buNone/>
            </a:pPr>
            <a:endParaRPr lang="en-MY" sz="1200" b="1" dirty="0" smtClean="0"/>
          </a:p>
          <a:p>
            <a:pPr marL="0" indent="0" algn="just">
              <a:buNone/>
            </a:pPr>
            <a:r>
              <a:rPr lang="en-MY" sz="2600" b="1" dirty="0" smtClean="0"/>
              <a:t>The Board is of the view that it is not timely for the Company venture into property development.</a:t>
            </a:r>
          </a:p>
          <a:p>
            <a:pPr marL="0" indent="0" algn="just">
              <a:buNone/>
            </a:pPr>
            <a:endParaRPr lang="en-MY" sz="1200" b="1" dirty="0" smtClean="0"/>
          </a:p>
          <a:p>
            <a:pPr marL="0" indent="0" algn="just">
              <a:buNone/>
            </a:pPr>
            <a:r>
              <a:rPr lang="en-MY" sz="2600" b="1" dirty="0" smtClean="0"/>
              <a:t>The Board believes in maintaining long term growth for all stakeholders.</a:t>
            </a:r>
          </a:p>
          <a:p>
            <a:pPr marL="457200" indent="-457200" algn="just">
              <a:buAutoNum type="alphaLcPeriod"/>
            </a:pPr>
            <a:endParaRPr lang="en-MY" sz="2000" b="1" dirty="0" smtClean="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457200" y="182562"/>
            <a:ext cx="1219200" cy="111283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3</a:t>
            </a:fld>
            <a:endParaRPr lang="en-US" dirty="0"/>
          </a:p>
        </p:txBody>
      </p:sp>
    </p:spTree>
    <p:extLst>
      <p:ext uri="{BB962C8B-B14F-4D97-AF65-F5344CB8AC3E}">
        <p14:creationId xmlns:p14="http://schemas.microsoft.com/office/powerpoint/2010/main" val="721597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7976" y="76200"/>
            <a:ext cx="7108824" cy="873124"/>
          </a:xfrm>
        </p:spPr>
        <p:txBody>
          <a:bodyPr>
            <a:normAutofit/>
          </a:bodyPr>
          <a:lstStyle/>
          <a:p>
            <a:pPr algn="l"/>
            <a:r>
              <a:rPr lang="en-US" sz="2800" b="1" dirty="0" smtClean="0">
                <a:solidFill>
                  <a:srgbClr val="0070C0"/>
                </a:solidFill>
              </a:rPr>
              <a:t>Question 1 - </a:t>
            </a:r>
            <a:r>
              <a:rPr lang="en-US" sz="2800" b="1" dirty="0">
                <a:solidFill>
                  <a:srgbClr val="0070C0"/>
                </a:solidFill>
              </a:rPr>
              <a:t>S</a:t>
            </a:r>
            <a:r>
              <a:rPr lang="en-US" sz="2800" b="1" dirty="0" smtClean="0">
                <a:solidFill>
                  <a:srgbClr val="0070C0"/>
                </a:solidFill>
              </a:rPr>
              <a:t>trategy/Financials  </a:t>
            </a:r>
            <a:endParaRPr lang="en-MY" sz="2800" b="1" dirty="0">
              <a:solidFill>
                <a:srgbClr val="0070C0"/>
              </a:solidFill>
            </a:endParaRPr>
          </a:p>
        </p:txBody>
      </p:sp>
      <p:sp>
        <p:nvSpPr>
          <p:cNvPr id="3" name="Content Placeholder 2"/>
          <p:cNvSpPr>
            <a:spLocks noGrp="1"/>
          </p:cNvSpPr>
          <p:nvPr>
            <p:ph idx="1"/>
          </p:nvPr>
        </p:nvSpPr>
        <p:spPr>
          <a:xfrm>
            <a:off x="457200" y="1143000"/>
            <a:ext cx="8305800" cy="5562600"/>
          </a:xfrm>
        </p:spPr>
        <p:txBody>
          <a:bodyPr>
            <a:normAutofit fontScale="77500" lnSpcReduction="20000"/>
          </a:bodyPr>
          <a:lstStyle/>
          <a:p>
            <a:pPr marL="0" indent="0" algn="just">
              <a:buNone/>
            </a:pPr>
            <a:r>
              <a:rPr lang="en-MY" sz="2600" b="1" dirty="0">
                <a:solidFill>
                  <a:srgbClr val="006600"/>
                </a:solidFill>
              </a:rPr>
              <a:t>Q1 (b): Could the other </a:t>
            </a:r>
            <a:r>
              <a:rPr lang="en-MY" sz="2600" b="1" dirty="0" smtClean="0">
                <a:solidFill>
                  <a:srgbClr val="006600"/>
                </a:solidFill>
              </a:rPr>
              <a:t>income be </a:t>
            </a:r>
            <a:r>
              <a:rPr lang="en-MY" sz="2600" b="1" dirty="0">
                <a:solidFill>
                  <a:srgbClr val="006600"/>
                </a:solidFill>
              </a:rPr>
              <a:t>sustainable providing the growth to complement its core business</a:t>
            </a:r>
            <a:r>
              <a:rPr lang="en-MY" sz="2600" b="1" dirty="0" smtClean="0">
                <a:solidFill>
                  <a:srgbClr val="006600"/>
                </a:solidFill>
              </a:rPr>
              <a:t>?</a:t>
            </a:r>
            <a:r>
              <a:rPr lang="en-MY" sz="2600" b="1" dirty="0">
                <a:solidFill>
                  <a:srgbClr val="FF0000"/>
                </a:solidFill>
              </a:rPr>
              <a:t> </a:t>
            </a:r>
            <a:endParaRPr lang="en-MY" sz="2600" b="1" dirty="0" smtClean="0">
              <a:solidFill>
                <a:srgbClr val="FF0000"/>
              </a:solidFill>
            </a:endParaRPr>
          </a:p>
          <a:p>
            <a:pPr marL="0" indent="0" algn="just">
              <a:buNone/>
            </a:pPr>
            <a:endParaRPr lang="en-MY" sz="1300" b="1" dirty="0">
              <a:solidFill>
                <a:srgbClr val="FF0000"/>
              </a:solidFill>
            </a:endParaRPr>
          </a:p>
          <a:p>
            <a:pPr marL="0" indent="0" algn="just">
              <a:buNone/>
            </a:pPr>
            <a:r>
              <a:rPr lang="en-MY" sz="2600" b="1" dirty="0" smtClean="0"/>
              <a:t>Answer</a:t>
            </a:r>
            <a:r>
              <a:rPr lang="en-MY" sz="2600" b="1" dirty="0"/>
              <a:t>: Figure 1 – Analysis of net Other Operating Income (“OOI”) (RM’000)</a:t>
            </a:r>
          </a:p>
          <a:p>
            <a:pPr marL="0" indent="0" algn="just">
              <a:buNone/>
            </a:pPr>
            <a:endParaRPr lang="en-MY" sz="1000" b="1" dirty="0">
              <a:solidFill>
                <a:srgbClr val="006600"/>
              </a:solidFill>
            </a:endParaRPr>
          </a:p>
          <a:p>
            <a:pPr marL="0" indent="0" algn="just">
              <a:buNone/>
            </a:pPr>
            <a:endParaRPr lang="en-MY" sz="2000" b="1" dirty="0" smtClean="0">
              <a:solidFill>
                <a:srgbClr val="006600"/>
              </a:solidFill>
            </a:endParaRPr>
          </a:p>
          <a:p>
            <a:pPr marL="0" indent="0" algn="just">
              <a:buNone/>
            </a:pPr>
            <a:endParaRPr lang="en-MY" sz="2000" b="1" dirty="0">
              <a:solidFill>
                <a:srgbClr val="006600"/>
              </a:solidFill>
            </a:endParaRPr>
          </a:p>
          <a:p>
            <a:pPr algn="just"/>
            <a:endParaRPr lang="en-US" sz="2200" dirty="0"/>
          </a:p>
          <a:p>
            <a:pPr marL="0" indent="0">
              <a:buNone/>
            </a:pPr>
            <a:r>
              <a:rPr lang="en-MY" sz="2000" dirty="0"/>
              <a:t> </a:t>
            </a:r>
            <a:endParaRPr lang="en-US" sz="2000" dirty="0"/>
          </a:p>
          <a:p>
            <a:pPr marL="0" indent="0" algn="just">
              <a:buNone/>
            </a:pPr>
            <a:endParaRPr lang="en-MY" sz="2000" b="1" i="1" dirty="0" smtClean="0"/>
          </a:p>
          <a:p>
            <a:pPr marL="0" indent="0" algn="just">
              <a:buNone/>
            </a:pPr>
            <a:endParaRPr lang="en-US" sz="2000" b="1" i="1" dirty="0"/>
          </a:p>
          <a:p>
            <a:pPr marL="0" indent="0" algn="just">
              <a:buNone/>
            </a:pPr>
            <a:endParaRPr lang="en-MY" sz="2000" b="1" dirty="0" smtClean="0">
              <a:solidFill>
                <a:srgbClr val="006600"/>
              </a:solidFill>
            </a:endParaRPr>
          </a:p>
          <a:p>
            <a:pPr marL="0" indent="0" algn="just">
              <a:buNone/>
            </a:pPr>
            <a:endParaRPr lang="en-MY" sz="2000" b="1" dirty="0">
              <a:solidFill>
                <a:srgbClr val="006600"/>
              </a:solidFill>
            </a:endParaRPr>
          </a:p>
          <a:p>
            <a:pPr marL="0" indent="0" algn="just">
              <a:buNone/>
            </a:pPr>
            <a:endParaRPr lang="en-MY" sz="2000" b="1" dirty="0" smtClean="0">
              <a:solidFill>
                <a:srgbClr val="006600"/>
              </a:solidFill>
            </a:endParaRPr>
          </a:p>
          <a:p>
            <a:pPr marL="0" indent="0" algn="just">
              <a:buNone/>
            </a:pPr>
            <a:endParaRPr lang="en-MY" sz="1600" b="1" dirty="0" smtClean="0">
              <a:solidFill>
                <a:srgbClr val="006600"/>
              </a:solidFill>
            </a:endParaRPr>
          </a:p>
          <a:p>
            <a:pPr marL="0" indent="0" algn="just">
              <a:buNone/>
            </a:pPr>
            <a:endParaRPr lang="en-MY" sz="1600" b="1" dirty="0">
              <a:solidFill>
                <a:srgbClr val="006600"/>
              </a:solidFill>
            </a:endParaRPr>
          </a:p>
          <a:p>
            <a:pPr marL="0" indent="0" algn="just">
              <a:buNone/>
            </a:pPr>
            <a:endParaRPr lang="en-MY" sz="1600" b="1" dirty="0" smtClean="0">
              <a:solidFill>
                <a:srgbClr val="006600"/>
              </a:solidFill>
            </a:endParaRPr>
          </a:p>
          <a:p>
            <a:pPr marL="0" indent="0" algn="just">
              <a:buNone/>
            </a:pPr>
            <a:endParaRPr lang="en-MY" sz="1600" b="1" dirty="0" smtClean="0">
              <a:solidFill>
                <a:srgbClr val="006600"/>
              </a:solidFill>
            </a:endParaRPr>
          </a:p>
          <a:p>
            <a:pPr marL="0" indent="0" algn="just">
              <a:buNone/>
            </a:pPr>
            <a:endParaRPr lang="en-MY" sz="1600" b="1" dirty="0">
              <a:solidFill>
                <a:srgbClr val="006600"/>
              </a:solidFill>
            </a:endParaRPr>
          </a:p>
          <a:p>
            <a:pPr marL="0" indent="0" algn="just">
              <a:buNone/>
            </a:pPr>
            <a:endParaRPr lang="en-MY" sz="1600" b="1" dirty="0" smtClean="0">
              <a:solidFill>
                <a:srgbClr val="006600"/>
              </a:solidFill>
            </a:endParaRPr>
          </a:p>
          <a:p>
            <a:pPr marL="0" indent="0" algn="just">
              <a:buNone/>
            </a:pPr>
            <a:endParaRPr lang="en-MY" sz="1600" b="1" dirty="0">
              <a:solidFill>
                <a:srgbClr val="006600"/>
              </a:solidFill>
            </a:endParaRPr>
          </a:p>
          <a:p>
            <a:pPr marL="0" indent="0" algn="just">
              <a:buNone/>
            </a:pPr>
            <a:endParaRPr lang="en-MY" sz="1600" b="1" dirty="0" smtClean="0">
              <a:solidFill>
                <a:srgbClr val="006600"/>
              </a:solidFill>
            </a:endParaRPr>
          </a:p>
          <a:p>
            <a:pPr marL="0" indent="0" algn="just">
              <a:buNone/>
            </a:pPr>
            <a:endParaRPr lang="en-US" sz="800" b="1" dirty="0" smtClean="0">
              <a:solidFill>
                <a:srgbClr val="006600"/>
              </a:solidFill>
            </a:endParaRPr>
          </a:p>
          <a:p>
            <a:pPr marL="0" indent="0" algn="just">
              <a:buNone/>
            </a:pPr>
            <a:endParaRPr lang="en-US" sz="800" b="1" dirty="0">
              <a:solidFill>
                <a:srgbClr val="006600"/>
              </a:solidFill>
            </a:endParaRPr>
          </a:p>
          <a:p>
            <a:pPr marL="0" indent="0" algn="just">
              <a:buNone/>
            </a:pPr>
            <a:endParaRPr lang="en-MY" sz="500" b="1" dirty="0" smtClean="0">
              <a:solidFill>
                <a:srgbClr val="006600"/>
              </a:solidFill>
            </a:endParaRPr>
          </a:p>
          <a:p>
            <a:pPr marL="0" indent="0" algn="just">
              <a:buNone/>
            </a:pPr>
            <a:r>
              <a:rPr lang="en-MY" sz="1800" b="1" dirty="0" smtClean="0"/>
              <a:t>^ OOE = Other Operating Expenses</a:t>
            </a:r>
            <a:endParaRPr lang="en-MY" sz="1800" b="1" dirty="0"/>
          </a:p>
        </p:txBody>
      </p:sp>
      <p:pic>
        <p:nvPicPr>
          <p:cNvPr id="4" name="Picture 1"/>
          <p:cNvPicPr>
            <a:picLocks noChangeAspect="1" noChangeArrowheads="1"/>
          </p:cNvPicPr>
          <p:nvPr/>
        </p:nvPicPr>
        <p:blipFill>
          <a:blip r:embed="rId2" cstate="print"/>
          <a:srcRect/>
          <a:stretch>
            <a:fillRect/>
          </a:stretch>
        </p:blipFill>
        <p:spPr bwMode="auto">
          <a:xfrm>
            <a:off x="587375" y="111124"/>
            <a:ext cx="990600" cy="838200"/>
          </a:xfrm>
          <a:prstGeom prst="rect">
            <a:avLst/>
          </a:prstGeom>
          <a:noFill/>
          <a:ln w="9525">
            <a:noFill/>
            <a:miter lim="800000"/>
            <a:headEnd/>
            <a:tailEnd/>
          </a:ln>
        </p:spPr>
      </p:pic>
      <p:graphicFrame>
        <p:nvGraphicFramePr>
          <p:cNvPr id="6" name="Table 5"/>
          <p:cNvGraphicFramePr>
            <a:graphicFrameLocks noGrp="1"/>
          </p:cNvGraphicFramePr>
          <p:nvPr>
            <p:extLst>
              <p:ext uri="{D42A27DB-BD31-4B8C-83A1-F6EECF244321}">
                <p14:modId xmlns:p14="http://schemas.microsoft.com/office/powerpoint/2010/main" val="2592360266"/>
              </p:ext>
            </p:extLst>
          </p:nvPr>
        </p:nvGraphicFramePr>
        <p:xfrm>
          <a:off x="533400" y="2209800"/>
          <a:ext cx="8305804" cy="3901440"/>
        </p:xfrm>
        <a:graphic>
          <a:graphicData uri="http://schemas.openxmlformats.org/drawingml/2006/table">
            <a:tbl>
              <a:tblPr firstRow="1" bandRow="1">
                <a:tableStyleId>{5C22544A-7EE6-4342-B048-85BDC9FD1C3A}</a:tableStyleId>
              </a:tblPr>
              <a:tblGrid>
                <a:gridCol w="3429000"/>
                <a:gridCol w="838200"/>
                <a:gridCol w="762000"/>
                <a:gridCol w="762001"/>
                <a:gridCol w="838200"/>
                <a:gridCol w="1676403"/>
              </a:tblGrid>
              <a:tr h="533400">
                <a:tc>
                  <a:txBody>
                    <a:bodyPr/>
                    <a:lstStyle/>
                    <a:p>
                      <a:pPr algn="ctr"/>
                      <a:endParaRPr lang="en-US" sz="1500" dirty="0">
                        <a:solidFill>
                          <a:schemeClr val="tx1"/>
                        </a:solidFill>
                      </a:endParaRPr>
                    </a:p>
                  </a:txBody>
                  <a:tcPr/>
                </a:tc>
                <a:tc>
                  <a:txBody>
                    <a:bodyPr/>
                    <a:lstStyle/>
                    <a:p>
                      <a:pPr algn="ctr"/>
                      <a:endParaRPr lang="en-US" sz="1600" smtClean="0">
                        <a:solidFill>
                          <a:schemeClr val="tx1"/>
                        </a:solidFill>
                      </a:endParaRPr>
                    </a:p>
                    <a:p>
                      <a:pPr algn="ctr"/>
                      <a:r>
                        <a:rPr lang="en-US" sz="1600" smtClean="0">
                          <a:solidFill>
                            <a:schemeClr val="tx1"/>
                          </a:solidFill>
                        </a:rPr>
                        <a:t>OOI</a:t>
                      </a:r>
                      <a:endParaRPr lang="en-US" sz="1600" dirty="0" smtClean="0">
                        <a:solidFill>
                          <a:schemeClr val="tx1"/>
                        </a:solidFill>
                      </a:endParaRPr>
                    </a:p>
                  </a:txBody>
                  <a:tcPr/>
                </a:tc>
                <a:tc>
                  <a:txBody>
                    <a:bodyPr/>
                    <a:lstStyle/>
                    <a:p>
                      <a:pPr algn="ctr"/>
                      <a:endParaRPr lang="en-US" sz="1600" dirty="0" smtClean="0">
                        <a:solidFill>
                          <a:schemeClr val="tx1"/>
                        </a:solidFill>
                      </a:endParaRPr>
                    </a:p>
                    <a:p>
                      <a:pPr algn="ctr"/>
                      <a:r>
                        <a:rPr lang="en-US" sz="1600" dirty="0" smtClean="0">
                          <a:solidFill>
                            <a:schemeClr val="tx1"/>
                          </a:solidFill>
                        </a:rPr>
                        <a:t>OOE ^</a:t>
                      </a:r>
                      <a:endParaRPr lang="en-US" sz="1600" dirty="0">
                        <a:solidFill>
                          <a:schemeClr val="tx1"/>
                        </a:solidFill>
                      </a:endParaRPr>
                    </a:p>
                  </a:txBody>
                  <a:tcPr/>
                </a:tc>
                <a:tc>
                  <a:txBody>
                    <a:bodyPr/>
                    <a:lstStyle/>
                    <a:p>
                      <a:pPr algn="ctr"/>
                      <a:r>
                        <a:rPr lang="en-US" sz="1600" dirty="0" smtClean="0">
                          <a:solidFill>
                            <a:schemeClr val="tx1"/>
                          </a:solidFill>
                        </a:rPr>
                        <a:t>FY</a:t>
                      </a:r>
                    </a:p>
                    <a:p>
                      <a:pPr algn="ctr"/>
                      <a:r>
                        <a:rPr lang="en-US" sz="1600" dirty="0" smtClean="0">
                          <a:solidFill>
                            <a:schemeClr val="tx1"/>
                          </a:solidFill>
                        </a:rPr>
                        <a:t>2016</a:t>
                      </a:r>
                    </a:p>
                  </a:txBody>
                  <a:tcPr/>
                </a:tc>
                <a:tc>
                  <a:txBody>
                    <a:bodyPr/>
                    <a:lstStyle/>
                    <a:p>
                      <a:pPr algn="ctr"/>
                      <a:r>
                        <a:rPr lang="en-US" sz="1600" dirty="0" smtClean="0">
                          <a:solidFill>
                            <a:schemeClr val="tx1"/>
                          </a:solidFill>
                        </a:rPr>
                        <a:t>FY</a:t>
                      </a:r>
                    </a:p>
                    <a:p>
                      <a:pPr algn="ctr"/>
                      <a:r>
                        <a:rPr lang="en-US" sz="1600" dirty="0" smtClean="0">
                          <a:solidFill>
                            <a:schemeClr val="tx1"/>
                          </a:solidFill>
                        </a:rPr>
                        <a:t>2015</a:t>
                      </a:r>
                      <a:endParaRPr lang="en-US" sz="1600" dirty="0">
                        <a:solidFill>
                          <a:schemeClr val="tx1"/>
                        </a:solidFill>
                      </a:endParaRPr>
                    </a:p>
                  </a:txBody>
                  <a:tcPr/>
                </a:tc>
                <a:tc>
                  <a:txBody>
                    <a:bodyPr/>
                    <a:lstStyle/>
                    <a:p>
                      <a:pPr algn="ctr"/>
                      <a:endParaRPr lang="en-US" sz="1600" dirty="0" smtClean="0">
                        <a:solidFill>
                          <a:schemeClr val="tx1"/>
                        </a:solidFill>
                      </a:endParaRPr>
                    </a:p>
                    <a:p>
                      <a:pPr algn="ctr"/>
                      <a:r>
                        <a:rPr lang="en-US" sz="1600" dirty="0" smtClean="0">
                          <a:solidFill>
                            <a:schemeClr val="tx1"/>
                          </a:solidFill>
                        </a:rPr>
                        <a:t>Characteristic</a:t>
                      </a:r>
                      <a:endParaRPr lang="en-US" sz="1600" dirty="0">
                        <a:solidFill>
                          <a:schemeClr val="tx1"/>
                        </a:solidFill>
                      </a:endParaRPr>
                    </a:p>
                  </a:txBody>
                  <a:tcPr/>
                </a:tc>
              </a:tr>
              <a:tr h="1646155">
                <a:tc>
                  <a:txBody>
                    <a:bodyPr/>
                    <a:lstStyle/>
                    <a:p>
                      <a:r>
                        <a:rPr lang="en-US" sz="1500" b="1" dirty="0" smtClean="0"/>
                        <a:t>Cash</a:t>
                      </a:r>
                      <a:r>
                        <a:rPr lang="en-US" sz="1500" b="1" baseline="0" dirty="0" smtClean="0"/>
                        <a:t> Items</a:t>
                      </a:r>
                    </a:p>
                    <a:p>
                      <a:r>
                        <a:rPr lang="en-US" sz="1500" baseline="0" dirty="0" smtClean="0"/>
                        <a:t>Interest Income</a:t>
                      </a:r>
                    </a:p>
                    <a:p>
                      <a:r>
                        <a:rPr lang="en-US" sz="1500" baseline="0" dirty="0" smtClean="0"/>
                        <a:t>Other Income (rental &amp; sales proceed)</a:t>
                      </a:r>
                    </a:p>
                    <a:p>
                      <a:r>
                        <a:rPr lang="en-US" sz="1500" baseline="0" dirty="0" smtClean="0"/>
                        <a:t>Realized gain/(loss) on forex contract</a:t>
                      </a:r>
                    </a:p>
                    <a:p>
                      <a:r>
                        <a:rPr lang="en-US" sz="1500" baseline="0" dirty="0" smtClean="0"/>
                        <a:t>Realized gain/(loss)  - commodity hedging</a:t>
                      </a:r>
                    </a:p>
                    <a:p>
                      <a:r>
                        <a:rPr lang="en-US" sz="1500" dirty="0" smtClean="0"/>
                        <a:t>Others</a:t>
                      </a:r>
                    </a:p>
                    <a:p>
                      <a:r>
                        <a:rPr lang="en-US" sz="1500" b="1" dirty="0" smtClean="0"/>
                        <a:t>Sub-Total  </a:t>
                      </a:r>
                      <a:endParaRPr lang="en-US" sz="1500" b="1" dirty="0"/>
                    </a:p>
                  </a:txBody>
                  <a:tcPr/>
                </a:tc>
                <a:tc>
                  <a:txBody>
                    <a:bodyPr/>
                    <a:lstStyle/>
                    <a:p>
                      <a:pPr algn="r"/>
                      <a:endParaRPr lang="en-US" sz="1500" dirty="0" smtClean="0">
                        <a:solidFill>
                          <a:schemeClr val="tx1"/>
                        </a:solidFill>
                      </a:endParaRPr>
                    </a:p>
                    <a:p>
                      <a:pPr algn="r"/>
                      <a:r>
                        <a:rPr lang="en-US" sz="1500" dirty="0" smtClean="0">
                          <a:solidFill>
                            <a:schemeClr val="tx1"/>
                          </a:solidFill>
                        </a:rPr>
                        <a:t>5,259</a:t>
                      </a:r>
                    </a:p>
                    <a:p>
                      <a:pPr algn="r"/>
                      <a:r>
                        <a:rPr lang="en-US" sz="1500" dirty="0" smtClean="0">
                          <a:solidFill>
                            <a:schemeClr val="tx1"/>
                          </a:solidFill>
                        </a:rPr>
                        <a:t>2,107</a:t>
                      </a:r>
                    </a:p>
                    <a:p>
                      <a:pPr algn="r"/>
                      <a:r>
                        <a:rPr lang="en-US" sz="1500" dirty="0" smtClean="0">
                          <a:solidFill>
                            <a:schemeClr val="tx1"/>
                          </a:solidFill>
                        </a:rPr>
                        <a:t>2,961</a:t>
                      </a:r>
                    </a:p>
                    <a:p>
                      <a:pPr algn="r"/>
                      <a:r>
                        <a:rPr lang="en-US" sz="1500" dirty="0" smtClean="0">
                          <a:solidFill>
                            <a:schemeClr val="tx1"/>
                          </a:solidFill>
                        </a:rPr>
                        <a:t>285</a:t>
                      </a:r>
                    </a:p>
                    <a:p>
                      <a:pPr algn="r"/>
                      <a:r>
                        <a:rPr lang="en-US" sz="1500" dirty="0" smtClean="0">
                          <a:solidFill>
                            <a:schemeClr val="tx1"/>
                          </a:solidFill>
                        </a:rPr>
                        <a:t>254</a:t>
                      </a:r>
                    </a:p>
                    <a:p>
                      <a:pPr algn="r"/>
                      <a:r>
                        <a:rPr lang="en-US" sz="1500" b="1" dirty="0" smtClean="0">
                          <a:solidFill>
                            <a:schemeClr val="tx1"/>
                          </a:solidFill>
                        </a:rPr>
                        <a:t>10,866</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a:t>
                      </a:r>
                    </a:p>
                    <a:p>
                      <a:pPr algn="r"/>
                      <a:r>
                        <a:rPr lang="en-US" sz="1500" dirty="0" smtClean="0">
                          <a:solidFill>
                            <a:schemeClr val="tx1"/>
                          </a:solidFill>
                        </a:rPr>
                        <a:t>-</a:t>
                      </a:r>
                    </a:p>
                    <a:p>
                      <a:pPr algn="r"/>
                      <a:r>
                        <a:rPr lang="en-US" sz="1500" dirty="0" smtClean="0">
                          <a:solidFill>
                            <a:schemeClr val="tx1"/>
                          </a:solidFill>
                        </a:rPr>
                        <a:t>(42)</a:t>
                      </a:r>
                    </a:p>
                    <a:p>
                      <a:pPr algn="r"/>
                      <a:r>
                        <a:rPr lang="en-US" sz="1500" dirty="0" smtClean="0">
                          <a:solidFill>
                            <a:schemeClr val="tx1"/>
                          </a:solidFill>
                        </a:rPr>
                        <a:t>-</a:t>
                      </a:r>
                    </a:p>
                    <a:p>
                      <a:pPr algn="r"/>
                      <a:r>
                        <a:rPr lang="en-US" sz="1500" dirty="0" smtClean="0">
                          <a:solidFill>
                            <a:schemeClr val="tx1"/>
                          </a:solidFill>
                        </a:rPr>
                        <a:t>-</a:t>
                      </a:r>
                    </a:p>
                    <a:p>
                      <a:pPr algn="r"/>
                      <a:r>
                        <a:rPr lang="en-US" sz="1500" b="1" dirty="0" smtClean="0">
                          <a:solidFill>
                            <a:schemeClr val="tx1"/>
                          </a:solidFill>
                        </a:rPr>
                        <a:t>(42)</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5,259</a:t>
                      </a:r>
                    </a:p>
                    <a:p>
                      <a:pPr algn="r"/>
                      <a:r>
                        <a:rPr lang="en-US" sz="1500" dirty="0" smtClean="0">
                          <a:solidFill>
                            <a:schemeClr val="tx1"/>
                          </a:solidFill>
                        </a:rPr>
                        <a:t>2,107</a:t>
                      </a:r>
                    </a:p>
                    <a:p>
                      <a:pPr algn="r"/>
                      <a:r>
                        <a:rPr lang="en-US" sz="1500" dirty="0" smtClean="0">
                          <a:solidFill>
                            <a:schemeClr val="tx1"/>
                          </a:solidFill>
                        </a:rPr>
                        <a:t>2,919</a:t>
                      </a:r>
                    </a:p>
                    <a:p>
                      <a:pPr algn="r"/>
                      <a:r>
                        <a:rPr lang="en-US" sz="1500" dirty="0" smtClean="0">
                          <a:solidFill>
                            <a:schemeClr val="tx1"/>
                          </a:solidFill>
                        </a:rPr>
                        <a:t>285</a:t>
                      </a:r>
                    </a:p>
                    <a:p>
                      <a:pPr algn="r"/>
                      <a:r>
                        <a:rPr lang="en-US" sz="1500" dirty="0" smtClean="0">
                          <a:solidFill>
                            <a:schemeClr val="tx1"/>
                          </a:solidFill>
                        </a:rPr>
                        <a:t>254</a:t>
                      </a:r>
                    </a:p>
                    <a:p>
                      <a:pPr algn="r"/>
                      <a:r>
                        <a:rPr lang="en-US" sz="1500" b="1" dirty="0" smtClean="0">
                          <a:solidFill>
                            <a:schemeClr val="tx1"/>
                          </a:solidFill>
                        </a:rPr>
                        <a:t>10,824</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4,922</a:t>
                      </a:r>
                    </a:p>
                    <a:p>
                      <a:pPr algn="r"/>
                      <a:r>
                        <a:rPr lang="en-US" sz="1500" dirty="0" smtClean="0">
                          <a:solidFill>
                            <a:schemeClr val="tx1"/>
                          </a:solidFill>
                        </a:rPr>
                        <a:t>1,525</a:t>
                      </a:r>
                    </a:p>
                    <a:p>
                      <a:pPr algn="r"/>
                      <a:r>
                        <a:rPr lang="en-US" sz="1500" dirty="0" smtClean="0">
                          <a:solidFill>
                            <a:schemeClr val="tx1"/>
                          </a:solidFill>
                        </a:rPr>
                        <a:t>381</a:t>
                      </a:r>
                      <a:endParaRPr lang="en-US" sz="1500" dirty="0" smtClean="0">
                        <a:solidFill>
                          <a:schemeClr val="tx1"/>
                        </a:solidFill>
                      </a:endParaRPr>
                    </a:p>
                    <a:p>
                      <a:pPr algn="r"/>
                      <a:r>
                        <a:rPr lang="en-US" sz="1500" dirty="0" smtClean="0">
                          <a:solidFill>
                            <a:schemeClr val="tx1"/>
                          </a:solidFill>
                        </a:rPr>
                        <a:t>(1,904)</a:t>
                      </a:r>
                    </a:p>
                    <a:p>
                      <a:pPr algn="r"/>
                      <a:r>
                        <a:rPr lang="en-US" sz="1500" dirty="0" smtClean="0">
                          <a:solidFill>
                            <a:schemeClr val="tx1"/>
                          </a:solidFill>
                        </a:rPr>
                        <a:t>157</a:t>
                      </a:r>
                    </a:p>
                    <a:p>
                      <a:pPr algn="r"/>
                      <a:r>
                        <a:rPr lang="en-US" sz="1500" b="1" dirty="0" smtClean="0">
                          <a:solidFill>
                            <a:schemeClr val="tx1"/>
                          </a:solidFill>
                        </a:rPr>
                        <a:t>5,081</a:t>
                      </a:r>
                      <a:endParaRPr lang="en-US" sz="1500" b="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5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No risk</a:t>
                      </a:r>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No risk</a:t>
                      </a:r>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Element of risk</a:t>
                      </a:r>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Element of risk</a:t>
                      </a:r>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No risk</a:t>
                      </a:r>
                      <a:endParaRPr lang="en-US" sz="1500" dirty="0"/>
                    </a:p>
                  </a:txBody>
                  <a:tcPr/>
                </a:tc>
              </a:tr>
              <a:tr h="1310640">
                <a:tc>
                  <a:txBody>
                    <a:bodyPr/>
                    <a:lstStyle/>
                    <a:p>
                      <a:r>
                        <a:rPr lang="en-US" sz="1500" b="1" dirty="0" smtClean="0"/>
                        <a:t>Non-Cash Items</a:t>
                      </a:r>
                      <a:r>
                        <a:rPr lang="en-US" sz="1500" b="1" baseline="0" dirty="0" smtClean="0"/>
                        <a:t> </a:t>
                      </a:r>
                    </a:p>
                    <a:p>
                      <a:r>
                        <a:rPr lang="en-US" sz="1500" baseline="0" dirty="0" smtClean="0"/>
                        <a:t>Unrealized - Forex (bank/receivables)</a:t>
                      </a:r>
                    </a:p>
                    <a:p>
                      <a:r>
                        <a:rPr lang="en-US" sz="1500" baseline="0" dirty="0" smtClean="0"/>
                        <a:t>Unrealized - Forward Forex Contract</a:t>
                      </a:r>
                    </a:p>
                    <a:p>
                      <a:r>
                        <a:rPr lang="en-US" sz="1500" baseline="0" dirty="0" smtClean="0"/>
                        <a:t>Others</a:t>
                      </a:r>
                      <a:endParaRPr lang="en-US" sz="1500" dirty="0" smtClean="0"/>
                    </a:p>
                    <a:p>
                      <a:r>
                        <a:rPr lang="en-US" sz="1500" b="1" dirty="0" smtClean="0"/>
                        <a:t>Sub-Total </a:t>
                      </a:r>
                      <a:endParaRPr lang="en-US" sz="1500" b="1" dirty="0"/>
                    </a:p>
                  </a:txBody>
                  <a:tcPr/>
                </a:tc>
                <a:tc>
                  <a:txBody>
                    <a:bodyPr/>
                    <a:lstStyle/>
                    <a:p>
                      <a:pPr algn="r"/>
                      <a:endParaRPr lang="en-US" sz="1500" dirty="0" smtClean="0">
                        <a:solidFill>
                          <a:schemeClr val="tx1"/>
                        </a:solidFill>
                      </a:endParaRPr>
                    </a:p>
                    <a:p>
                      <a:pPr algn="r"/>
                      <a:r>
                        <a:rPr lang="en-US" sz="1500" dirty="0" smtClean="0">
                          <a:solidFill>
                            <a:schemeClr val="tx1"/>
                          </a:solidFill>
                        </a:rPr>
                        <a:t>422</a:t>
                      </a:r>
                    </a:p>
                    <a:p>
                      <a:pPr algn="r"/>
                      <a:r>
                        <a:rPr lang="en-US" sz="1500" dirty="0" smtClean="0">
                          <a:solidFill>
                            <a:schemeClr val="tx1"/>
                          </a:solidFill>
                        </a:rPr>
                        <a:t>5,087</a:t>
                      </a:r>
                    </a:p>
                    <a:p>
                      <a:pPr algn="r"/>
                      <a:r>
                        <a:rPr lang="en-US" sz="1500" dirty="0" smtClean="0">
                          <a:solidFill>
                            <a:schemeClr val="tx1"/>
                          </a:solidFill>
                        </a:rPr>
                        <a:t>640</a:t>
                      </a:r>
                    </a:p>
                    <a:p>
                      <a:pPr algn="r"/>
                      <a:r>
                        <a:rPr lang="en-US" sz="1500" b="1" dirty="0" smtClean="0">
                          <a:solidFill>
                            <a:schemeClr val="tx1"/>
                          </a:solidFill>
                        </a:rPr>
                        <a:t>6,149</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(4,561)</a:t>
                      </a:r>
                    </a:p>
                    <a:p>
                      <a:pPr algn="r"/>
                      <a:r>
                        <a:rPr lang="en-US" sz="1500" dirty="0" smtClean="0">
                          <a:solidFill>
                            <a:schemeClr val="tx1"/>
                          </a:solidFill>
                        </a:rPr>
                        <a:t>-</a:t>
                      </a:r>
                    </a:p>
                    <a:p>
                      <a:pPr algn="r"/>
                      <a:r>
                        <a:rPr lang="en-US" sz="1500" dirty="0" smtClean="0">
                          <a:solidFill>
                            <a:schemeClr val="tx1"/>
                          </a:solidFill>
                        </a:rPr>
                        <a:t>-</a:t>
                      </a:r>
                    </a:p>
                    <a:p>
                      <a:pPr algn="r"/>
                      <a:r>
                        <a:rPr lang="en-US" sz="1500" b="1" dirty="0" smtClean="0">
                          <a:solidFill>
                            <a:schemeClr val="tx1"/>
                          </a:solidFill>
                        </a:rPr>
                        <a:t>(4,561)</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(4,139)</a:t>
                      </a:r>
                    </a:p>
                    <a:p>
                      <a:pPr algn="r"/>
                      <a:r>
                        <a:rPr lang="en-US" sz="1500" dirty="0" smtClean="0">
                          <a:solidFill>
                            <a:schemeClr val="tx1"/>
                          </a:solidFill>
                        </a:rPr>
                        <a:t>5,087</a:t>
                      </a:r>
                    </a:p>
                    <a:p>
                      <a:pPr algn="r"/>
                      <a:r>
                        <a:rPr lang="en-US" sz="1500" dirty="0" smtClean="0">
                          <a:solidFill>
                            <a:schemeClr val="tx1"/>
                          </a:solidFill>
                        </a:rPr>
                        <a:t>640</a:t>
                      </a:r>
                    </a:p>
                    <a:p>
                      <a:pPr algn="r"/>
                      <a:r>
                        <a:rPr lang="en-US" sz="1500" b="1" dirty="0" smtClean="0">
                          <a:solidFill>
                            <a:schemeClr val="tx1"/>
                          </a:solidFill>
                        </a:rPr>
                        <a:t>1,588</a:t>
                      </a:r>
                      <a:endParaRPr lang="en-US" sz="1500" b="1" dirty="0">
                        <a:solidFill>
                          <a:schemeClr val="tx1"/>
                        </a:solidFill>
                      </a:endParaRPr>
                    </a:p>
                  </a:txBody>
                  <a:tcPr/>
                </a:tc>
                <a:tc>
                  <a:txBody>
                    <a:bodyPr/>
                    <a:lstStyle/>
                    <a:p>
                      <a:pPr algn="r"/>
                      <a:endParaRPr lang="en-US" sz="1500" dirty="0" smtClean="0">
                        <a:solidFill>
                          <a:schemeClr val="tx1"/>
                        </a:solidFill>
                      </a:endParaRPr>
                    </a:p>
                    <a:p>
                      <a:pPr algn="r"/>
                      <a:r>
                        <a:rPr lang="en-US" sz="1500" dirty="0" smtClean="0">
                          <a:solidFill>
                            <a:schemeClr val="tx1"/>
                          </a:solidFill>
                        </a:rPr>
                        <a:t>1,675</a:t>
                      </a:r>
                      <a:endParaRPr lang="en-US" sz="1500" dirty="0" smtClean="0">
                        <a:solidFill>
                          <a:schemeClr val="tx1"/>
                        </a:solidFill>
                      </a:endParaRPr>
                    </a:p>
                    <a:p>
                      <a:pPr algn="r"/>
                      <a:r>
                        <a:rPr lang="en-US" sz="1500" dirty="0" smtClean="0">
                          <a:solidFill>
                            <a:schemeClr val="tx1"/>
                          </a:solidFill>
                        </a:rPr>
                        <a:t>(3,916)</a:t>
                      </a:r>
                    </a:p>
                    <a:p>
                      <a:pPr algn="r"/>
                      <a:r>
                        <a:rPr lang="en-US" sz="1500" dirty="0" smtClean="0">
                          <a:solidFill>
                            <a:schemeClr val="tx1"/>
                          </a:solidFill>
                        </a:rPr>
                        <a:t>212</a:t>
                      </a:r>
                    </a:p>
                    <a:p>
                      <a:pPr algn="r"/>
                      <a:r>
                        <a:rPr lang="en-US" sz="1500" b="1" dirty="0" smtClean="0">
                          <a:solidFill>
                            <a:schemeClr val="tx1"/>
                          </a:solidFill>
                        </a:rPr>
                        <a:t>(2,029)</a:t>
                      </a:r>
                      <a:endParaRPr lang="en-US" sz="1500" b="1" dirty="0">
                        <a:solidFill>
                          <a:schemeClr val="tx1"/>
                        </a:solidFill>
                      </a:endParaRPr>
                    </a:p>
                  </a:txBody>
                  <a:tcPr/>
                </a:tc>
                <a:tc>
                  <a:txBody>
                    <a:bodyPr/>
                    <a:lstStyle/>
                    <a:p>
                      <a:endParaRPr lang="en-US" sz="1500" dirty="0" smtClean="0"/>
                    </a:p>
                    <a:p>
                      <a:r>
                        <a:rPr lang="en-US" sz="1500" dirty="0" smtClean="0"/>
                        <a:t>}</a:t>
                      </a:r>
                    </a:p>
                    <a:p>
                      <a:r>
                        <a:rPr lang="en-US" sz="1500" dirty="0" smtClean="0"/>
                        <a:t>} No risk </a:t>
                      </a:r>
                      <a:r>
                        <a:rPr lang="en-US" sz="1500" dirty="0" smtClean="0"/>
                        <a:t>element</a:t>
                      </a:r>
                      <a:endParaRPr lang="en-US" sz="1500" dirty="0" smtClean="0"/>
                    </a:p>
                    <a:p>
                      <a:r>
                        <a:rPr lang="en-US" sz="1500" baseline="0" dirty="0" smtClean="0"/>
                        <a:t>} </a:t>
                      </a:r>
                      <a:endParaRPr lang="en-US" sz="1500" dirty="0" smtClean="0"/>
                    </a:p>
                  </a:txBody>
                  <a:tcPr/>
                </a:tc>
              </a:tr>
              <a:tr h="305565">
                <a:tc>
                  <a:txBody>
                    <a:bodyPr/>
                    <a:lstStyle/>
                    <a:p>
                      <a:r>
                        <a:rPr lang="en-US" sz="1500" b="1" dirty="0" smtClean="0"/>
                        <a:t>Total</a:t>
                      </a:r>
                      <a:endParaRPr lang="en-US" sz="1500" b="1" dirty="0"/>
                    </a:p>
                  </a:txBody>
                  <a:tcPr/>
                </a:tc>
                <a:tc>
                  <a:txBody>
                    <a:bodyPr/>
                    <a:lstStyle/>
                    <a:p>
                      <a:pPr algn="r"/>
                      <a:r>
                        <a:rPr lang="en-US" sz="1500" b="1" dirty="0" smtClean="0">
                          <a:solidFill>
                            <a:schemeClr val="tx1"/>
                          </a:solidFill>
                        </a:rPr>
                        <a:t>17,015</a:t>
                      </a:r>
                      <a:endParaRPr lang="en-US" sz="1500" b="1" dirty="0">
                        <a:solidFill>
                          <a:schemeClr val="tx1"/>
                        </a:solidFill>
                      </a:endParaRPr>
                    </a:p>
                  </a:txBody>
                  <a:tcPr/>
                </a:tc>
                <a:tc>
                  <a:txBody>
                    <a:bodyPr/>
                    <a:lstStyle/>
                    <a:p>
                      <a:pPr algn="r"/>
                      <a:r>
                        <a:rPr lang="en-US" sz="1500" b="1" dirty="0" smtClean="0">
                          <a:solidFill>
                            <a:schemeClr val="tx1"/>
                          </a:solidFill>
                        </a:rPr>
                        <a:t>(4,603)</a:t>
                      </a:r>
                      <a:endParaRPr lang="en-US" sz="1500" b="1" dirty="0">
                        <a:solidFill>
                          <a:schemeClr val="tx1"/>
                        </a:solidFill>
                      </a:endParaRPr>
                    </a:p>
                  </a:txBody>
                  <a:tcPr/>
                </a:tc>
                <a:tc>
                  <a:txBody>
                    <a:bodyPr/>
                    <a:lstStyle/>
                    <a:p>
                      <a:pPr algn="r"/>
                      <a:r>
                        <a:rPr lang="en-US" sz="1500" b="1" dirty="0" smtClean="0">
                          <a:solidFill>
                            <a:schemeClr val="tx1"/>
                          </a:solidFill>
                        </a:rPr>
                        <a:t>12,502</a:t>
                      </a:r>
                      <a:endParaRPr lang="en-US" sz="1500" b="1" dirty="0">
                        <a:solidFill>
                          <a:schemeClr val="tx1"/>
                        </a:solidFill>
                      </a:endParaRPr>
                    </a:p>
                  </a:txBody>
                  <a:tcPr/>
                </a:tc>
                <a:tc>
                  <a:txBody>
                    <a:bodyPr/>
                    <a:lstStyle/>
                    <a:p>
                      <a:pPr algn="r"/>
                      <a:r>
                        <a:rPr lang="en-US" sz="1500" b="1" dirty="0" smtClean="0">
                          <a:solidFill>
                            <a:schemeClr val="tx1"/>
                          </a:solidFill>
                        </a:rPr>
                        <a:t>3,052</a:t>
                      </a:r>
                      <a:endParaRPr lang="en-US" sz="1500" b="1" dirty="0">
                        <a:solidFill>
                          <a:schemeClr val="tx1"/>
                        </a:solidFill>
                      </a:endParaRPr>
                    </a:p>
                  </a:txBody>
                  <a:tcPr/>
                </a:tc>
                <a:tc>
                  <a:txBody>
                    <a:bodyPr/>
                    <a:lstStyle/>
                    <a:p>
                      <a:endParaRPr lang="en-US" sz="1500" dirty="0"/>
                    </a:p>
                  </a:txBody>
                  <a:tcPr/>
                </a:tc>
              </a:tr>
            </a:tbl>
          </a:graphicData>
        </a:graphic>
      </p:graphicFrame>
      <p:sp>
        <p:nvSpPr>
          <p:cNvPr id="8" name="Slide Number Placeholder 7"/>
          <p:cNvSpPr>
            <a:spLocks noGrp="1"/>
          </p:cNvSpPr>
          <p:nvPr>
            <p:ph type="sldNum" sz="quarter" idx="12"/>
          </p:nvPr>
        </p:nvSpPr>
        <p:spPr/>
        <p:txBody>
          <a:bodyPr/>
          <a:lstStyle/>
          <a:p>
            <a:pPr>
              <a:defRPr/>
            </a:pPr>
            <a:fld id="{BB11FEF6-C28E-447E-8653-7AFF74AC2F9C}" type="slidenum">
              <a:rPr lang="en-US" smtClean="0"/>
              <a:pPr>
                <a:defRPr/>
              </a:pPr>
              <a:t>4</a:t>
            </a:fld>
            <a:endParaRPr lang="en-US" dirty="0"/>
          </a:p>
        </p:txBody>
      </p:sp>
    </p:spTree>
    <p:extLst>
      <p:ext uri="{BB962C8B-B14F-4D97-AF65-F5344CB8AC3E}">
        <p14:creationId xmlns:p14="http://schemas.microsoft.com/office/powerpoint/2010/main" val="2832420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5175" y="421482"/>
            <a:ext cx="6804025" cy="873124"/>
          </a:xfrm>
        </p:spPr>
        <p:txBody>
          <a:bodyPr>
            <a:normAutofit/>
          </a:bodyPr>
          <a:lstStyle/>
          <a:p>
            <a:pPr algn="l"/>
            <a:r>
              <a:rPr lang="en-US" sz="3200" b="1" dirty="0"/>
              <a:t> </a:t>
            </a:r>
            <a:r>
              <a:rPr lang="en-US" sz="2800" b="1" dirty="0" smtClean="0">
                <a:solidFill>
                  <a:srgbClr val="0070C0"/>
                </a:solidFill>
              </a:rPr>
              <a:t>Question 1 - Strategy/Financials</a:t>
            </a:r>
            <a:endParaRPr lang="en-MY" sz="2800" b="1" dirty="0">
              <a:solidFill>
                <a:srgbClr val="0070C0"/>
              </a:solidFill>
            </a:endParaRP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0" indent="0" algn="just">
              <a:buNone/>
            </a:pPr>
            <a:r>
              <a:rPr lang="en-MY" sz="2600" b="1" dirty="0" smtClean="0"/>
              <a:t>Answer to Q1 (b) (Continued):</a:t>
            </a:r>
          </a:p>
          <a:p>
            <a:pPr marL="0" indent="0" algn="just">
              <a:buNone/>
            </a:pPr>
            <a:r>
              <a:rPr lang="en-MY" sz="2600" b="1" dirty="0" smtClean="0"/>
              <a:t>Based on the Figure 1 above, we are looking at annual risk free income of RM6.0 to RM7.0 million a year provided that SAB does not use the existing cash for expansion purposes. The both managing of forex (receivables) and buying </a:t>
            </a:r>
            <a:r>
              <a:rPr lang="en-MY" sz="2600" b="1" dirty="0"/>
              <a:t>o</a:t>
            </a:r>
            <a:r>
              <a:rPr lang="en-MY" sz="2600" b="1" dirty="0" smtClean="0"/>
              <a:t>f raw materials on a forward basis for </a:t>
            </a:r>
            <a:r>
              <a:rPr lang="en-MY" sz="2600" b="1" dirty="0" err="1" smtClean="0"/>
              <a:t>Oleochemical</a:t>
            </a:r>
            <a:r>
              <a:rPr lang="en-MY" sz="2600" b="1" dirty="0" smtClean="0"/>
              <a:t> Division have its uncertainty and cannot be deemed to be sustainable. </a:t>
            </a:r>
          </a:p>
          <a:p>
            <a:pPr marL="0" indent="0" algn="just">
              <a:buNone/>
            </a:pPr>
            <a:r>
              <a:rPr lang="en-MY" sz="2600" b="1" dirty="0" smtClean="0"/>
              <a:t>Hence, the net Other Operating Income of the Company is not sustainable providing the growth to complement SAB’s core business.</a:t>
            </a:r>
          </a:p>
          <a:p>
            <a:pPr marL="0" indent="0" algn="just">
              <a:buNone/>
            </a:pPr>
            <a:endParaRPr lang="en-MY" sz="2600" b="1" dirty="0" smtClean="0">
              <a:solidFill>
                <a:srgbClr val="006600"/>
              </a:solidFill>
            </a:endParaRPr>
          </a:p>
          <a:p>
            <a:pPr marL="0" indent="0" algn="just">
              <a:buNone/>
            </a:pPr>
            <a:r>
              <a:rPr lang="en-MY" sz="2600" b="1" dirty="0" smtClean="0">
                <a:solidFill>
                  <a:srgbClr val="006600"/>
                </a:solidFill>
              </a:rPr>
              <a:t>Q1 (c): What </a:t>
            </a:r>
            <a:r>
              <a:rPr lang="en-MY" sz="2600" b="1" dirty="0">
                <a:solidFill>
                  <a:srgbClr val="006600"/>
                </a:solidFill>
              </a:rPr>
              <a:t>further measures taken to improve its core activities in the next 12 months</a:t>
            </a:r>
            <a:r>
              <a:rPr lang="en-MY" sz="2600" b="1" dirty="0" smtClean="0">
                <a:solidFill>
                  <a:srgbClr val="006600"/>
                </a:solidFill>
              </a:rPr>
              <a:t>?</a:t>
            </a:r>
          </a:p>
          <a:p>
            <a:pPr marL="0" indent="0" algn="just">
              <a:buNone/>
            </a:pPr>
            <a:endParaRPr lang="en-US" sz="1900" dirty="0" smtClean="0"/>
          </a:p>
          <a:p>
            <a:pPr marL="0" indent="0" algn="just">
              <a:buNone/>
            </a:pPr>
            <a:r>
              <a:rPr lang="en-US" sz="2600" b="1" dirty="0" smtClean="0"/>
              <a:t>Answer:</a:t>
            </a:r>
          </a:p>
          <a:p>
            <a:pPr marL="0" indent="0" algn="just">
              <a:buNone/>
            </a:pPr>
            <a:r>
              <a:rPr lang="en-US" sz="2600" b="1" dirty="0" smtClean="0"/>
              <a:t>Kindly refer to presentation slide no. 11, 14 and 17 of the Shareholders Briefing.</a:t>
            </a:r>
            <a:endParaRPr lang="en-US" sz="2600" b="1" dirty="0"/>
          </a:p>
          <a:p>
            <a:pPr marL="0" indent="0">
              <a:buNone/>
            </a:pPr>
            <a:endParaRPr lang="en-MY" sz="2000" b="1" i="1" dirty="0" smtClean="0"/>
          </a:p>
          <a:p>
            <a:pPr marL="0" indent="0" algn="just">
              <a:buNone/>
            </a:pPr>
            <a:endParaRPr lang="en-US" sz="2000" b="1" i="1" dirty="0"/>
          </a:p>
          <a:p>
            <a:pPr marL="0" indent="0" algn="just">
              <a:buNone/>
            </a:pPr>
            <a:endParaRPr lang="en-MY" sz="2000" b="1" dirty="0">
              <a:solidFill>
                <a:srgbClr val="006600"/>
              </a:solidFill>
            </a:endParaRPr>
          </a:p>
        </p:txBody>
      </p:sp>
      <p:pic>
        <p:nvPicPr>
          <p:cNvPr id="4" name="Picture 1"/>
          <p:cNvPicPr>
            <a:picLocks noChangeAspect="1" noChangeArrowheads="1"/>
          </p:cNvPicPr>
          <p:nvPr/>
        </p:nvPicPr>
        <p:blipFill>
          <a:blip r:embed="rId2" cstate="print"/>
          <a:srcRect/>
          <a:stretch>
            <a:fillRect/>
          </a:stretch>
        </p:blipFill>
        <p:spPr bwMode="auto">
          <a:xfrm>
            <a:off x="663575" y="304800"/>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5</a:t>
            </a:fld>
            <a:endParaRPr lang="en-US" dirty="0"/>
          </a:p>
        </p:txBody>
      </p:sp>
    </p:spTree>
    <p:extLst>
      <p:ext uri="{BB962C8B-B14F-4D97-AF65-F5344CB8AC3E}">
        <p14:creationId xmlns:p14="http://schemas.microsoft.com/office/powerpoint/2010/main" val="127591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975" y="274638"/>
            <a:ext cx="7413625" cy="868362"/>
          </a:xfrm>
        </p:spPr>
        <p:txBody>
          <a:bodyPr>
            <a:normAutofit/>
          </a:bodyPr>
          <a:lstStyle/>
          <a:p>
            <a:pPr algn="l"/>
            <a:r>
              <a:rPr lang="en-US" sz="2800" b="1" dirty="0" smtClean="0">
                <a:solidFill>
                  <a:srgbClr val="0070C0"/>
                </a:solidFill>
              </a:rPr>
              <a:t>Question 2 - </a:t>
            </a:r>
            <a:r>
              <a:rPr lang="en-US" sz="2800" b="1" dirty="0" err="1" smtClean="0">
                <a:solidFill>
                  <a:srgbClr val="0070C0"/>
                </a:solidFill>
              </a:rPr>
              <a:t>Oleochemical</a:t>
            </a:r>
            <a:endParaRPr lang="en-MY" sz="2800" b="1" dirty="0">
              <a:solidFill>
                <a:srgbClr val="0070C0"/>
              </a:solidFill>
            </a:endParaRPr>
          </a:p>
        </p:txBody>
      </p:sp>
      <p:sp>
        <p:nvSpPr>
          <p:cNvPr id="3" name="Content Placeholder 2"/>
          <p:cNvSpPr>
            <a:spLocks noGrp="1"/>
          </p:cNvSpPr>
          <p:nvPr>
            <p:ph idx="1"/>
          </p:nvPr>
        </p:nvSpPr>
        <p:spPr>
          <a:xfrm>
            <a:off x="457200" y="1371600"/>
            <a:ext cx="8229600" cy="5257800"/>
          </a:xfrm>
        </p:spPr>
        <p:txBody>
          <a:bodyPr>
            <a:normAutofit lnSpcReduction="10000"/>
          </a:bodyPr>
          <a:lstStyle/>
          <a:p>
            <a:pPr marL="0" indent="0" algn="just">
              <a:buNone/>
            </a:pPr>
            <a:r>
              <a:rPr lang="en-MY" sz="2200" b="1" dirty="0" smtClean="0">
                <a:solidFill>
                  <a:srgbClr val="006600"/>
                </a:solidFill>
              </a:rPr>
              <a:t>Q2 (a): How much budget has been set aside for upgrading its plant and what is the planned capacity to achieve in the long run?</a:t>
            </a:r>
          </a:p>
          <a:p>
            <a:pPr marL="0" indent="0" algn="just">
              <a:buNone/>
            </a:pPr>
            <a:r>
              <a:rPr lang="en-MY" sz="2200" b="1" dirty="0" smtClean="0"/>
              <a:t>Answer: </a:t>
            </a:r>
          </a:p>
          <a:p>
            <a:pPr marL="0" indent="0" algn="just">
              <a:buNone/>
            </a:pPr>
            <a:r>
              <a:rPr lang="en-MY" sz="2200" b="1" dirty="0" smtClean="0"/>
              <a:t>Subject to the feasibility studies and board approval, we are looking to the following capex:-</a:t>
            </a:r>
          </a:p>
          <a:p>
            <a:pPr algn="just">
              <a:buFont typeface="Wingdings" panose="05000000000000000000" pitchFamily="2" charset="2"/>
              <a:buChar char="q"/>
            </a:pPr>
            <a:r>
              <a:rPr lang="en-MY" sz="2200" b="1" dirty="0" smtClean="0"/>
              <a:t>Cooling tower – RM1.3 million; </a:t>
            </a:r>
          </a:p>
          <a:p>
            <a:pPr algn="just">
              <a:buFont typeface="Wingdings" panose="05000000000000000000" pitchFamily="2" charset="2"/>
              <a:buChar char="q"/>
            </a:pPr>
            <a:r>
              <a:rPr lang="en-MY" sz="2200" b="1" dirty="0" smtClean="0"/>
              <a:t>Hydrogen plant – RM8.5 million; and</a:t>
            </a:r>
          </a:p>
          <a:p>
            <a:pPr algn="just">
              <a:buFont typeface="Wingdings" panose="05000000000000000000" pitchFamily="2" charset="2"/>
              <a:buChar char="q"/>
            </a:pPr>
            <a:r>
              <a:rPr lang="en-MY" sz="2200" b="1" dirty="0" smtClean="0"/>
              <a:t>Operation </a:t>
            </a:r>
            <a:r>
              <a:rPr lang="en-MY" sz="2200" b="1" dirty="0" err="1" smtClean="0"/>
              <a:t>capex</a:t>
            </a:r>
            <a:r>
              <a:rPr lang="en-MY" sz="2200" b="1" dirty="0" smtClean="0"/>
              <a:t> – RM4.5 million</a:t>
            </a:r>
            <a:r>
              <a:rPr lang="en-MY" sz="2200" b="1" dirty="0"/>
              <a:t>.</a:t>
            </a:r>
            <a:endParaRPr lang="en-MY" sz="2200" b="1" dirty="0" smtClean="0"/>
          </a:p>
          <a:p>
            <a:pPr marL="0" indent="0" algn="just">
              <a:buNone/>
            </a:pPr>
            <a:endParaRPr lang="en-MY" sz="1900" b="1" dirty="0" smtClean="0">
              <a:solidFill>
                <a:srgbClr val="006600"/>
              </a:solidFill>
            </a:endParaRPr>
          </a:p>
          <a:p>
            <a:pPr marL="0" indent="0" algn="just">
              <a:buNone/>
            </a:pPr>
            <a:r>
              <a:rPr lang="en-MY" sz="2200" b="1" dirty="0" smtClean="0">
                <a:solidFill>
                  <a:srgbClr val="006600"/>
                </a:solidFill>
              </a:rPr>
              <a:t>Q2 (b): What is the current plant’s efficiency level and to what level it is targeted to achieve?</a:t>
            </a:r>
          </a:p>
          <a:p>
            <a:pPr marL="0" indent="0" algn="just">
              <a:buNone/>
            </a:pPr>
            <a:r>
              <a:rPr lang="en-MY" sz="2200" b="1" dirty="0"/>
              <a:t>Answer: </a:t>
            </a:r>
            <a:endParaRPr lang="en-MY" sz="2200" b="1" dirty="0" smtClean="0"/>
          </a:p>
          <a:p>
            <a:pPr marL="0" indent="0" algn="just">
              <a:buNone/>
            </a:pPr>
            <a:r>
              <a:rPr lang="en-MY" sz="2200" b="1" dirty="0" smtClean="0"/>
              <a:t>The </a:t>
            </a:r>
            <a:r>
              <a:rPr lang="en-MY" sz="2200" b="1" dirty="0"/>
              <a:t>current plant efficiency level is about 80% and we aim to achieve </a:t>
            </a:r>
            <a:r>
              <a:rPr lang="en-MY" sz="2200" b="1" dirty="0" smtClean="0"/>
              <a:t>higher level (hopefully to full capacity).</a:t>
            </a:r>
            <a:endParaRPr lang="en-MY" sz="2200" b="1" dirty="0"/>
          </a:p>
        </p:txBody>
      </p:sp>
      <p:pic>
        <p:nvPicPr>
          <p:cNvPr id="4" name="Picture 1"/>
          <p:cNvPicPr>
            <a:picLocks noChangeAspect="1" noChangeArrowheads="1"/>
          </p:cNvPicPr>
          <p:nvPr/>
        </p:nvPicPr>
        <p:blipFill>
          <a:blip r:embed="rId2" cstate="print"/>
          <a:srcRect/>
          <a:stretch>
            <a:fillRect/>
          </a:stretch>
        </p:blipFill>
        <p:spPr bwMode="auto">
          <a:xfrm>
            <a:off x="762000" y="292894"/>
            <a:ext cx="1044575" cy="850106"/>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6</a:t>
            </a:fld>
            <a:endParaRPr lang="en-US" dirty="0"/>
          </a:p>
        </p:txBody>
      </p:sp>
    </p:spTree>
    <p:extLst>
      <p:ext uri="{BB962C8B-B14F-4D97-AF65-F5344CB8AC3E}">
        <p14:creationId xmlns:p14="http://schemas.microsoft.com/office/powerpoint/2010/main" val="1198485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010400" cy="685800"/>
          </a:xfrm>
        </p:spPr>
        <p:txBody>
          <a:bodyPr>
            <a:normAutofit/>
          </a:bodyPr>
          <a:lstStyle/>
          <a:p>
            <a:pPr algn="l"/>
            <a:r>
              <a:rPr lang="en-US" sz="2800" b="1" dirty="0" smtClean="0">
                <a:solidFill>
                  <a:srgbClr val="0070C0"/>
                </a:solidFill>
              </a:rPr>
              <a:t>Question 2 - </a:t>
            </a:r>
            <a:r>
              <a:rPr lang="en-US" sz="2800" b="1" dirty="0" err="1" smtClean="0">
                <a:solidFill>
                  <a:srgbClr val="0070C0"/>
                </a:solidFill>
              </a:rPr>
              <a:t>Oleochemical</a:t>
            </a:r>
            <a:endParaRPr lang="en-MY" sz="2800" b="1" dirty="0">
              <a:solidFill>
                <a:srgbClr val="0070C0"/>
              </a:solidFill>
            </a:endParaRPr>
          </a:p>
        </p:txBody>
      </p:sp>
      <p:sp>
        <p:nvSpPr>
          <p:cNvPr id="3" name="Content Placeholder 2"/>
          <p:cNvSpPr>
            <a:spLocks noGrp="1"/>
          </p:cNvSpPr>
          <p:nvPr>
            <p:ph idx="1"/>
          </p:nvPr>
        </p:nvSpPr>
        <p:spPr>
          <a:xfrm>
            <a:off x="457200" y="1219200"/>
            <a:ext cx="8229600" cy="5486400"/>
          </a:xfrm>
        </p:spPr>
        <p:txBody>
          <a:bodyPr>
            <a:normAutofit fontScale="85000" lnSpcReduction="20000"/>
          </a:bodyPr>
          <a:lstStyle/>
          <a:p>
            <a:pPr marL="0" indent="0" algn="just">
              <a:buNone/>
            </a:pPr>
            <a:r>
              <a:rPr lang="en-MY" sz="2400" b="1" dirty="0" smtClean="0">
                <a:solidFill>
                  <a:srgbClr val="006600"/>
                </a:solidFill>
              </a:rPr>
              <a:t>Q2 (c): On the introduction of export tariff levy by the Indonesian government in 2015, to what extent it have impacted the division and what is the strategy for the division to compete with the Indonesian counterparts in terms of pricing?  </a:t>
            </a:r>
          </a:p>
          <a:p>
            <a:pPr marL="0" indent="0" algn="just">
              <a:buNone/>
            </a:pPr>
            <a:r>
              <a:rPr lang="en-MY" sz="2400" b="1" dirty="0" smtClean="0"/>
              <a:t>Answer: </a:t>
            </a:r>
          </a:p>
          <a:p>
            <a:pPr marL="0" indent="0" algn="just">
              <a:buNone/>
            </a:pPr>
            <a:r>
              <a:rPr lang="en-US" sz="2400" b="1" dirty="0" smtClean="0"/>
              <a:t>There is significant impact to Malaysian </a:t>
            </a:r>
            <a:r>
              <a:rPr lang="en-US" sz="2400" b="1" dirty="0" err="1" smtClean="0"/>
              <a:t>oleochemical</a:t>
            </a:r>
            <a:r>
              <a:rPr lang="en-US" sz="2400" b="1" dirty="0" smtClean="0"/>
              <a:t> manufacturers making them less competitive.</a:t>
            </a:r>
            <a:endParaRPr lang="en-MY" sz="2400" b="1" dirty="0" smtClean="0"/>
          </a:p>
          <a:p>
            <a:pPr marL="0" indent="0" algn="just">
              <a:buNone/>
            </a:pPr>
            <a:r>
              <a:rPr lang="en-MY" sz="2400" b="1" dirty="0" smtClean="0"/>
              <a:t>The following are the measures being look into:-</a:t>
            </a:r>
          </a:p>
          <a:p>
            <a:pPr algn="just">
              <a:buFont typeface="Wingdings" panose="05000000000000000000" pitchFamily="2" charset="2"/>
              <a:buChar char="q"/>
            </a:pPr>
            <a:r>
              <a:rPr lang="en-US" sz="2400" b="1" dirty="0" smtClean="0"/>
              <a:t>Cost optimization; and</a:t>
            </a:r>
            <a:endParaRPr lang="en-US" sz="2400" b="1" dirty="0"/>
          </a:p>
          <a:p>
            <a:pPr algn="just">
              <a:buFont typeface="Wingdings" panose="05000000000000000000" pitchFamily="2" charset="2"/>
              <a:buChar char="q"/>
            </a:pPr>
            <a:r>
              <a:rPr lang="en-US" sz="2400" b="1" dirty="0" smtClean="0"/>
              <a:t>To </a:t>
            </a:r>
            <a:r>
              <a:rPr lang="en-US" sz="2400" b="1" dirty="0"/>
              <a:t>look into </a:t>
            </a:r>
            <a:r>
              <a:rPr lang="en-US" sz="2400" b="1" dirty="0" smtClean="0"/>
              <a:t>automation processes </a:t>
            </a:r>
            <a:r>
              <a:rPr lang="en-US" sz="2400" b="1" dirty="0"/>
              <a:t>to reduce </a:t>
            </a:r>
            <a:r>
              <a:rPr lang="en-US" sz="2400" b="1" dirty="0" smtClean="0"/>
              <a:t>the dependency </a:t>
            </a:r>
            <a:r>
              <a:rPr lang="en-US" sz="2400" b="1" dirty="0"/>
              <a:t>on workers </a:t>
            </a:r>
            <a:r>
              <a:rPr lang="en-US" sz="2400" b="1" dirty="0" smtClean="0"/>
              <a:t>in order to improve </a:t>
            </a:r>
            <a:r>
              <a:rPr lang="en-US" sz="2400" b="1" dirty="0"/>
              <a:t>efficiency and </a:t>
            </a:r>
            <a:r>
              <a:rPr lang="en-US" sz="2400" b="1" dirty="0" smtClean="0"/>
              <a:t>productivity</a:t>
            </a:r>
            <a:r>
              <a:rPr lang="en-US" sz="2400" b="1" dirty="0"/>
              <a:t>.</a:t>
            </a:r>
          </a:p>
          <a:p>
            <a:pPr marL="0" indent="0" algn="just">
              <a:buNone/>
            </a:pPr>
            <a:endParaRPr lang="en-MY" sz="2400" b="1" dirty="0" smtClean="0">
              <a:solidFill>
                <a:srgbClr val="FF0000"/>
              </a:solidFill>
            </a:endParaRPr>
          </a:p>
          <a:p>
            <a:pPr marL="0" indent="0" algn="just">
              <a:buNone/>
            </a:pPr>
            <a:r>
              <a:rPr lang="en-MY" sz="2600" b="1" dirty="0" smtClean="0">
                <a:solidFill>
                  <a:srgbClr val="006600"/>
                </a:solidFill>
              </a:rPr>
              <a:t>Q2 (d): Apart from the efficient sourcing of raw materials, what other measures are being planned to cushion the impact of the increase in gas price?</a:t>
            </a:r>
          </a:p>
          <a:p>
            <a:pPr marL="0" indent="0" algn="just">
              <a:buNone/>
            </a:pPr>
            <a:r>
              <a:rPr lang="en-MY" sz="2600" b="1" dirty="0"/>
              <a:t>Answer</a:t>
            </a:r>
            <a:r>
              <a:rPr lang="en-MY" sz="2600" b="1" dirty="0" smtClean="0"/>
              <a:t>: </a:t>
            </a:r>
          </a:p>
          <a:p>
            <a:pPr marL="0" indent="0" algn="just">
              <a:buNone/>
            </a:pPr>
            <a:r>
              <a:rPr lang="en-US" sz="2600" b="1" dirty="0" smtClean="0"/>
              <a:t>The management is looking the possibility </a:t>
            </a:r>
            <a:r>
              <a:rPr lang="en-US" sz="2600" b="1" dirty="0"/>
              <a:t>of </a:t>
            </a:r>
            <a:r>
              <a:rPr lang="en-US" sz="2600" b="1" dirty="0" smtClean="0"/>
              <a:t>alternate fuel source to reduce </a:t>
            </a:r>
            <a:r>
              <a:rPr lang="en-US" sz="2600" b="1" dirty="0"/>
              <a:t>the </a:t>
            </a:r>
            <a:r>
              <a:rPr lang="en-US" sz="2600" b="1" dirty="0" smtClean="0"/>
              <a:t>dependency on external energy supply.</a:t>
            </a:r>
            <a:endParaRPr lang="en-MY" sz="2600" b="1" dirty="0"/>
          </a:p>
        </p:txBody>
      </p:sp>
      <p:pic>
        <p:nvPicPr>
          <p:cNvPr id="4" name="Picture 1"/>
          <p:cNvPicPr>
            <a:picLocks noChangeAspect="1" noChangeArrowheads="1"/>
          </p:cNvPicPr>
          <p:nvPr/>
        </p:nvPicPr>
        <p:blipFill>
          <a:blip r:embed="rId2" cstate="print"/>
          <a:srcRect/>
          <a:stretch>
            <a:fillRect/>
          </a:stretch>
        </p:blipFill>
        <p:spPr bwMode="auto">
          <a:xfrm>
            <a:off x="838200" y="152400"/>
            <a:ext cx="1044575" cy="9144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7</a:t>
            </a:fld>
            <a:endParaRPr lang="en-US" dirty="0"/>
          </a:p>
        </p:txBody>
      </p:sp>
    </p:spTree>
    <p:extLst>
      <p:ext uri="{BB962C8B-B14F-4D97-AF65-F5344CB8AC3E}">
        <p14:creationId xmlns:p14="http://schemas.microsoft.com/office/powerpoint/2010/main" val="3496163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5175" y="457200"/>
            <a:ext cx="7337425" cy="1143000"/>
          </a:xfrm>
        </p:spPr>
        <p:txBody>
          <a:bodyPr>
            <a:normAutofit/>
          </a:bodyPr>
          <a:lstStyle/>
          <a:p>
            <a:pPr algn="l"/>
            <a:r>
              <a:rPr lang="en-US" sz="2800" b="1" dirty="0" smtClean="0">
                <a:solidFill>
                  <a:srgbClr val="0070C0"/>
                </a:solidFill>
              </a:rPr>
              <a:t>Question 3 - Plantation </a:t>
            </a:r>
            <a:r>
              <a:rPr lang="en-US" sz="2800" b="1" dirty="0">
                <a:solidFill>
                  <a:srgbClr val="0070C0"/>
                </a:solidFill>
              </a:rPr>
              <a:t>&amp; </a:t>
            </a:r>
            <a:r>
              <a:rPr lang="en-US" sz="2800" b="1" dirty="0" smtClean="0">
                <a:solidFill>
                  <a:srgbClr val="0070C0"/>
                </a:solidFill>
              </a:rPr>
              <a:t>Milling</a:t>
            </a:r>
            <a:endParaRPr lang="en-MY" sz="2800" b="1" dirty="0">
              <a:solidFill>
                <a:srgbClr val="0070C0"/>
              </a:solidFill>
            </a:endParaRPr>
          </a:p>
        </p:txBody>
      </p:sp>
      <p:pic>
        <p:nvPicPr>
          <p:cNvPr id="4" name="Picture 1"/>
          <p:cNvPicPr>
            <a:picLocks noChangeAspect="1" noChangeArrowheads="1"/>
          </p:cNvPicPr>
          <p:nvPr/>
        </p:nvPicPr>
        <p:blipFill>
          <a:blip r:embed="rId2" cstate="print"/>
          <a:srcRect/>
          <a:stretch>
            <a:fillRect/>
          </a:stretch>
        </p:blipFill>
        <p:spPr bwMode="auto">
          <a:xfrm>
            <a:off x="533401" y="569912"/>
            <a:ext cx="1273175" cy="1106488"/>
          </a:xfrm>
          <a:prstGeom prst="rect">
            <a:avLst/>
          </a:prstGeom>
          <a:noFill/>
          <a:ln w="9525">
            <a:noFill/>
            <a:miter lim="800000"/>
            <a:headEnd/>
            <a:tailEnd/>
          </a:ln>
        </p:spPr>
      </p:pic>
      <p:sp>
        <p:nvSpPr>
          <p:cNvPr id="13" name="Content Placeholder 8"/>
          <p:cNvSpPr>
            <a:spLocks noGrp="1"/>
          </p:cNvSpPr>
          <p:nvPr>
            <p:ph sz="half" idx="4294967295"/>
          </p:nvPr>
        </p:nvSpPr>
        <p:spPr>
          <a:xfrm>
            <a:off x="685800" y="1828800"/>
            <a:ext cx="7848600" cy="4038600"/>
          </a:xfrm>
          <a:prstGeom prst="rect">
            <a:avLst/>
          </a:prstGeom>
        </p:spPr>
        <p:txBody>
          <a:bodyPr>
            <a:normAutofit/>
          </a:bodyPr>
          <a:lstStyle/>
          <a:p>
            <a:pPr marL="355600" indent="-355600" algn="just">
              <a:buNone/>
            </a:pPr>
            <a:endParaRPr lang="en-MY" sz="2200" b="1" dirty="0" smtClean="0">
              <a:solidFill>
                <a:srgbClr val="006600"/>
              </a:solidFill>
            </a:endParaRPr>
          </a:p>
          <a:p>
            <a:pPr marL="355600" indent="-355600" algn="just">
              <a:buNone/>
            </a:pPr>
            <a:r>
              <a:rPr lang="en-MY" sz="2200" b="1" dirty="0" smtClean="0">
                <a:solidFill>
                  <a:srgbClr val="006600"/>
                </a:solidFill>
              </a:rPr>
              <a:t>Q3 (a): It </a:t>
            </a:r>
            <a:r>
              <a:rPr lang="en-MY" sz="2200" b="1" dirty="0">
                <a:solidFill>
                  <a:srgbClr val="006600"/>
                </a:solidFill>
              </a:rPr>
              <a:t>is noted that the SAB has a total of 1,510.9 hectares of </a:t>
            </a:r>
            <a:r>
              <a:rPr lang="en-MY" sz="2200" b="1" dirty="0" smtClean="0">
                <a:solidFill>
                  <a:srgbClr val="006600"/>
                </a:solidFill>
              </a:rPr>
              <a:t>immature </a:t>
            </a:r>
            <a:r>
              <a:rPr lang="en-MY" sz="2200" b="1" dirty="0">
                <a:solidFill>
                  <a:srgbClr val="006600"/>
                </a:solidFill>
              </a:rPr>
              <a:t>area in Indonesia. How long would it take to be at prime?</a:t>
            </a:r>
          </a:p>
          <a:p>
            <a:pPr marL="0" indent="0" algn="just">
              <a:buNone/>
            </a:pPr>
            <a:endParaRPr lang="en-MY" sz="2200" b="1" dirty="0" smtClean="0"/>
          </a:p>
          <a:p>
            <a:pPr marL="0" indent="0" algn="just">
              <a:buNone/>
            </a:pPr>
            <a:r>
              <a:rPr lang="en-MY" sz="2200" b="1" dirty="0" smtClean="0"/>
              <a:t>Answer</a:t>
            </a:r>
            <a:r>
              <a:rPr lang="en-MY" sz="2200" b="1" dirty="0"/>
              <a:t>: </a:t>
            </a:r>
            <a:endParaRPr lang="en-MY" sz="2200" b="1" dirty="0" smtClean="0"/>
          </a:p>
          <a:p>
            <a:pPr marL="0" indent="0" algn="just">
              <a:buNone/>
            </a:pPr>
            <a:r>
              <a:rPr lang="en-MY" sz="2200" b="1" dirty="0" smtClean="0"/>
              <a:t>Generally it takes 6 - 7 years to reach the prime stage of FFB production after replanting. All the existing replanted fields will reach prime stage of production from year 2022 – 2025.</a:t>
            </a:r>
            <a:endParaRPr lang="en-US" sz="2200" b="1" dirty="0"/>
          </a:p>
        </p:txBody>
      </p:sp>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8</a:t>
            </a:fld>
            <a:endParaRPr lang="en-US" dirty="0"/>
          </a:p>
        </p:txBody>
      </p:sp>
    </p:spTree>
    <p:extLst>
      <p:ext uri="{BB962C8B-B14F-4D97-AF65-F5344CB8AC3E}">
        <p14:creationId xmlns:p14="http://schemas.microsoft.com/office/powerpoint/2010/main" val="107039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7010400" cy="1143000"/>
          </a:xfrm>
        </p:spPr>
        <p:txBody>
          <a:bodyPr>
            <a:normAutofit/>
          </a:bodyPr>
          <a:lstStyle/>
          <a:p>
            <a:pPr algn="l"/>
            <a:r>
              <a:rPr lang="en-US" sz="2800" b="1" dirty="0" smtClean="0">
                <a:solidFill>
                  <a:srgbClr val="0070C0"/>
                </a:solidFill>
              </a:rPr>
              <a:t>Question 3 - Plantation &amp; Milling</a:t>
            </a:r>
            <a:endParaRPr lang="en-MY" sz="2800" b="1" dirty="0">
              <a:solidFill>
                <a:srgbClr val="0070C0"/>
              </a:solidFill>
            </a:endParaRPr>
          </a:p>
        </p:txBody>
      </p:sp>
      <p:sp>
        <p:nvSpPr>
          <p:cNvPr id="3" name="Content Placeholder 2"/>
          <p:cNvSpPr>
            <a:spLocks noGrp="1"/>
          </p:cNvSpPr>
          <p:nvPr>
            <p:ph idx="1"/>
          </p:nvPr>
        </p:nvSpPr>
        <p:spPr>
          <a:xfrm>
            <a:off x="457200" y="1670050"/>
            <a:ext cx="8229600" cy="5035550"/>
          </a:xfrm>
        </p:spPr>
        <p:txBody>
          <a:bodyPr>
            <a:normAutofit/>
          </a:bodyPr>
          <a:lstStyle/>
          <a:p>
            <a:pPr marL="0" indent="0" algn="just">
              <a:buNone/>
            </a:pPr>
            <a:r>
              <a:rPr lang="en-MY" sz="2200" b="1" dirty="0" smtClean="0">
                <a:solidFill>
                  <a:srgbClr val="006600"/>
                </a:solidFill>
              </a:rPr>
              <a:t>Q3 (b): How would the Company address the shortage of supply of FFB regionally affected by El Nino weather recently and the increase in the operating costs caused by higher labour cost?</a:t>
            </a:r>
          </a:p>
          <a:p>
            <a:pPr marL="0" indent="0" algn="just">
              <a:buNone/>
            </a:pPr>
            <a:endParaRPr lang="en-MY" sz="2200" b="1" dirty="0" smtClean="0">
              <a:solidFill>
                <a:srgbClr val="006600"/>
              </a:solidFill>
            </a:endParaRPr>
          </a:p>
          <a:p>
            <a:pPr marL="0" indent="0" algn="just">
              <a:buNone/>
            </a:pPr>
            <a:r>
              <a:rPr lang="en-MY" sz="2200" b="1" dirty="0" smtClean="0"/>
              <a:t>Answer: </a:t>
            </a:r>
          </a:p>
          <a:p>
            <a:pPr marL="0" indent="0" algn="just">
              <a:buNone/>
            </a:pPr>
            <a:r>
              <a:rPr lang="en-MY" sz="2200" b="1" dirty="0" smtClean="0"/>
              <a:t>The following measures are being looked into:-</a:t>
            </a:r>
          </a:p>
          <a:p>
            <a:pPr marL="528638" algn="just">
              <a:buFont typeface="Wingdings" panose="05000000000000000000" pitchFamily="2" charset="2"/>
              <a:buChar char="q"/>
            </a:pPr>
            <a:r>
              <a:rPr lang="en-US" sz="2200" b="1" dirty="0"/>
              <a:t>To purchase external </a:t>
            </a:r>
            <a:r>
              <a:rPr lang="en-US" sz="2200" b="1" dirty="0" smtClean="0"/>
              <a:t>FFB at more competitive terms </a:t>
            </a:r>
            <a:r>
              <a:rPr lang="en-US" sz="2200" b="1" dirty="0"/>
              <a:t>of pricing and </a:t>
            </a:r>
            <a:r>
              <a:rPr lang="en-US" sz="2200" b="1" dirty="0" smtClean="0"/>
              <a:t>quality; </a:t>
            </a:r>
            <a:r>
              <a:rPr lang="en-US" sz="2200" b="1" dirty="0"/>
              <a:t>and</a:t>
            </a:r>
          </a:p>
          <a:p>
            <a:pPr marL="528638" algn="just">
              <a:buFont typeface="Wingdings" panose="05000000000000000000" pitchFamily="2" charset="2"/>
              <a:buChar char="q"/>
            </a:pPr>
            <a:r>
              <a:rPr lang="en-US" sz="2200" b="1" dirty="0"/>
              <a:t>To look into </a:t>
            </a:r>
            <a:r>
              <a:rPr lang="en-US" sz="2200" b="1" dirty="0" smtClean="0"/>
              <a:t>mechanization for </a:t>
            </a:r>
            <a:r>
              <a:rPr lang="en-US" sz="2200" b="1" dirty="0"/>
              <a:t>plantation operations to reduce </a:t>
            </a:r>
            <a:r>
              <a:rPr lang="en-US" sz="2200" b="1" dirty="0" smtClean="0"/>
              <a:t>the dependency </a:t>
            </a:r>
            <a:r>
              <a:rPr lang="en-US" sz="2200" b="1" dirty="0"/>
              <a:t>on workers and improve efficiency and productivity</a:t>
            </a:r>
            <a:r>
              <a:rPr lang="en-US" sz="2200" b="1" dirty="0" smtClean="0">
                <a:latin typeface="Helvetica Neue LT Std"/>
              </a:rPr>
              <a:t>.</a:t>
            </a:r>
            <a:endParaRPr lang="en-US" sz="2200" b="1" dirty="0">
              <a:latin typeface="Helvetica Neue LT Std"/>
            </a:endParaRPr>
          </a:p>
          <a:p>
            <a:pPr marL="0" indent="0" algn="just">
              <a:buNone/>
            </a:pPr>
            <a:endParaRPr lang="en-MY" sz="2200" b="1" dirty="0" smtClean="0">
              <a:solidFill>
                <a:srgbClr val="FF0000"/>
              </a:solidFill>
            </a:endParaRPr>
          </a:p>
        </p:txBody>
      </p:sp>
      <p:pic>
        <p:nvPicPr>
          <p:cNvPr id="4" name="Picture 1"/>
          <p:cNvPicPr>
            <a:picLocks noChangeAspect="1" noChangeArrowheads="1"/>
          </p:cNvPicPr>
          <p:nvPr/>
        </p:nvPicPr>
        <p:blipFill>
          <a:blip r:embed="rId2" cstate="print"/>
          <a:srcRect/>
          <a:stretch>
            <a:fillRect/>
          </a:stretch>
        </p:blipFill>
        <p:spPr bwMode="auto">
          <a:xfrm>
            <a:off x="609600" y="258762"/>
            <a:ext cx="1273175" cy="110648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9</a:t>
            </a:fld>
            <a:endParaRPr lang="en-US" dirty="0"/>
          </a:p>
        </p:txBody>
      </p:sp>
    </p:spTree>
    <p:extLst>
      <p:ext uri="{BB962C8B-B14F-4D97-AF65-F5344CB8AC3E}">
        <p14:creationId xmlns:p14="http://schemas.microsoft.com/office/powerpoint/2010/main" val="1756613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10107</TotalTime>
  <Words>1453</Words>
  <Application>Microsoft Office PowerPoint</Application>
  <PresentationFormat>On-screen Show (4:3)</PresentationFormat>
  <Paragraphs>254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SOUTHERN ACIDS (M) BERHAD</vt:lpstr>
      <vt:lpstr>Question 1 - Strategy/Financials </vt:lpstr>
      <vt:lpstr>Question 1 - Strategy/Financials </vt:lpstr>
      <vt:lpstr>Question 1 - Strategy/Financials  </vt:lpstr>
      <vt:lpstr> Question 1 - Strategy/Financials</vt:lpstr>
      <vt:lpstr>Question 2 - Oleochemical</vt:lpstr>
      <vt:lpstr>Question 2 - Oleochemical</vt:lpstr>
      <vt:lpstr>Question 3 - Plantation &amp; Milling</vt:lpstr>
      <vt:lpstr>Question 3 - Plantation &amp; Milling</vt:lpstr>
      <vt:lpstr>Question 3 - Plantation &amp; Milling </vt:lpstr>
      <vt:lpstr>Question 3 - Plantation &amp; Milling</vt:lpstr>
      <vt:lpstr>Question 4 - Healthcare </vt:lpstr>
      <vt:lpstr>Question 4 - Healthcare</vt:lpstr>
      <vt:lpstr>Question 5 - Corporate Governance </vt:lpstr>
      <vt:lpstr>Question 5 - Corporate Governance  </vt:lpstr>
      <vt:lpstr>SOUTHERN ACIDS (M) BERHAD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Gareth</dc:creator>
  <cp:lastModifiedBy>Evon Lim KC</cp:lastModifiedBy>
  <cp:revision>811</cp:revision>
  <cp:lastPrinted>2016-08-23T10:02:20Z</cp:lastPrinted>
  <dcterms:created xsi:type="dcterms:W3CDTF">2010-08-16T02:47:02Z</dcterms:created>
  <dcterms:modified xsi:type="dcterms:W3CDTF">2016-08-24T12:09:01Z</dcterms:modified>
</cp:coreProperties>
</file>